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1" r:id="rId6"/>
    <p:sldId id="262" r:id="rId7"/>
    <p:sldId id="264" r:id="rId8"/>
    <p:sldId id="265" r:id="rId9"/>
    <p:sldId id="266" r:id="rId10"/>
    <p:sldId id="268" r:id="rId11"/>
    <p:sldId id="269" r:id="rId12"/>
    <p:sldId id="270" r:id="rId13"/>
    <p:sldId id="271" r:id="rId14"/>
    <p:sldId id="272" r:id="rId15"/>
    <p:sldId id="274" r:id="rId16"/>
  </p:sldIdLst>
  <p:sldSz cx="10693400" cy="7556500"/>
  <p:notesSz cx="6858000" cy="9144000"/>
  <p:embeddedFontLst>
    <p:embeddedFont>
      <p:font typeface="Arial Bold" panose="020B0704020202020204" pitchFamily="34" charset="0"/>
      <p:regular r:id="rId17"/>
      <p:bold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0" d="100"/>
          <a:sy n="60" d="100"/>
        </p:scale>
        <p:origin x="139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71" indent="0" algn="ctr">
              <a:buNone/>
              <a:defRPr>
                <a:solidFill>
                  <a:schemeClr val="tx1">
                    <a:tint val="75000"/>
                  </a:schemeClr>
                </a:solidFill>
              </a:defRPr>
            </a:lvl2pPr>
            <a:lvl3pPr marL="914341" indent="0" algn="ctr">
              <a:buNone/>
              <a:defRPr>
                <a:solidFill>
                  <a:schemeClr val="tx1">
                    <a:tint val="75000"/>
                  </a:schemeClr>
                </a:solidFill>
              </a:defRPr>
            </a:lvl3pPr>
            <a:lvl4pPr marL="1371511" indent="0" algn="ctr">
              <a:buNone/>
              <a:defRPr>
                <a:solidFill>
                  <a:schemeClr val="tx1">
                    <a:tint val="75000"/>
                  </a:schemeClr>
                </a:solidFill>
              </a:defRPr>
            </a:lvl4pPr>
            <a:lvl5pPr marL="1828682" indent="0" algn="ctr">
              <a:buNone/>
              <a:defRPr>
                <a:solidFill>
                  <a:schemeClr val="tx1">
                    <a:tint val="75000"/>
                  </a:schemeClr>
                </a:solidFill>
              </a:defRPr>
            </a:lvl5pPr>
            <a:lvl6pPr marL="2285852" indent="0" algn="ctr">
              <a:buNone/>
              <a:defRPr>
                <a:solidFill>
                  <a:schemeClr val="tx1">
                    <a:tint val="75000"/>
                  </a:schemeClr>
                </a:solidFill>
              </a:defRPr>
            </a:lvl6pPr>
            <a:lvl7pPr marL="2743022" indent="0" algn="ctr">
              <a:buNone/>
              <a:defRPr>
                <a:solidFill>
                  <a:schemeClr val="tx1">
                    <a:tint val="75000"/>
                  </a:schemeClr>
                </a:solidFill>
              </a:defRPr>
            </a:lvl7pPr>
            <a:lvl8pPr marL="3200192" indent="0" algn="ctr">
              <a:buNone/>
              <a:defRPr>
                <a:solidFill>
                  <a:schemeClr val="tx1">
                    <a:tint val="75000"/>
                  </a:schemeClr>
                </a:solidFill>
              </a:defRPr>
            </a:lvl8pPr>
            <a:lvl9pPr marL="365736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171" indent="0">
              <a:buNone/>
              <a:defRPr sz="1800">
                <a:solidFill>
                  <a:schemeClr val="tx1">
                    <a:tint val="75000"/>
                  </a:schemeClr>
                </a:solidFill>
              </a:defRPr>
            </a:lvl2pPr>
            <a:lvl3pPr marL="914341" indent="0">
              <a:buNone/>
              <a:defRPr sz="1600">
                <a:solidFill>
                  <a:schemeClr val="tx1">
                    <a:tint val="75000"/>
                  </a:schemeClr>
                </a:solidFill>
              </a:defRPr>
            </a:lvl3pPr>
            <a:lvl4pPr marL="1371511" indent="0">
              <a:buNone/>
              <a:defRPr sz="1400">
                <a:solidFill>
                  <a:schemeClr val="tx1">
                    <a:tint val="75000"/>
                  </a:schemeClr>
                </a:solidFill>
              </a:defRPr>
            </a:lvl4pPr>
            <a:lvl5pPr marL="1828682" indent="0">
              <a:buNone/>
              <a:defRPr sz="1400">
                <a:solidFill>
                  <a:schemeClr val="tx1">
                    <a:tint val="75000"/>
                  </a:schemeClr>
                </a:solidFill>
              </a:defRPr>
            </a:lvl5pPr>
            <a:lvl6pPr marL="2285852" indent="0">
              <a:buNone/>
              <a:defRPr sz="1400">
                <a:solidFill>
                  <a:schemeClr val="tx1">
                    <a:tint val="75000"/>
                  </a:schemeClr>
                </a:solidFill>
              </a:defRPr>
            </a:lvl6pPr>
            <a:lvl7pPr marL="2743022" indent="0">
              <a:buNone/>
              <a:defRPr sz="1400">
                <a:solidFill>
                  <a:schemeClr val="tx1">
                    <a:tint val="75000"/>
                  </a:schemeClr>
                </a:solidFill>
              </a:defRPr>
            </a:lvl7pPr>
            <a:lvl8pPr marL="3200192" indent="0">
              <a:buNone/>
              <a:defRPr sz="1400">
                <a:solidFill>
                  <a:schemeClr val="tx1">
                    <a:tint val="75000"/>
                  </a:schemeClr>
                </a:solidFill>
              </a:defRPr>
            </a:lvl8pPr>
            <a:lvl9pPr marL="365736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1"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1" indent="0">
              <a:buNone/>
              <a:defRPr sz="2000" b="1"/>
            </a:lvl2pPr>
            <a:lvl3pPr marL="914341" indent="0">
              <a:buNone/>
              <a:defRPr sz="1800" b="1"/>
            </a:lvl3pPr>
            <a:lvl4pPr marL="1371511" indent="0">
              <a:buNone/>
              <a:defRPr sz="1600" b="1"/>
            </a:lvl4pPr>
            <a:lvl5pPr marL="1828682" indent="0">
              <a:buNone/>
              <a:defRPr sz="1600" b="1"/>
            </a:lvl5pPr>
            <a:lvl6pPr marL="2285852" indent="0">
              <a:buNone/>
              <a:defRPr sz="1600" b="1"/>
            </a:lvl6pPr>
            <a:lvl7pPr marL="2743022" indent="0">
              <a:buNone/>
              <a:defRPr sz="1600" b="1"/>
            </a:lvl7pPr>
            <a:lvl8pPr marL="3200192" indent="0">
              <a:buNone/>
              <a:defRPr sz="1600" b="1"/>
            </a:lvl8pPr>
            <a:lvl9pPr marL="3657363"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171" indent="0">
              <a:buNone/>
              <a:defRPr sz="2000" b="1"/>
            </a:lvl2pPr>
            <a:lvl3pPr marL="914341" indent="0">
              <a:buNone/>
              <a:defRPr sz="1800" b="1"/>
            </a:lvl3pPr>
            <a:lvl4pPr marL="1371511" indent="0">
              <a:buNone/>
              <a:defRPr sz="1600" b="1"/>
            </a:lvl4pPr>
            <a:lvl5pPr marL="1828682" indent="0">
              <a:buNone/>
              <a:defRPr sz="1600" b="1"/>
            </a:lvl5pPr>
            <a:lvl6pPr marL="2285852" indent="0">
              <a:buNone/>
              <a:defRPr sz="1600" b="1"/>
            </a:lvl6pPr>
            <a:lvl7pPr marL="2743022" indent="0">
              <a:buNone/>
              <a:defRPr sz="1600" b="1"/>
            </a:lvl7pPr>
            <a:lvl8pPr marL="3200192" indent="0">
              <a:buNone/>
              <a:defRPr sz="1600" b="1"/>
            </a:lvl8pPr>
            <a:lvl9pPr marL="365736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400"/>
            </a:lvl1pPr>
            <a:lvl2pPr marL="457171" indent="0">
              <a:buNone/>
              <a:defRPr sz="1200"/>
            </a:lvl2pPr>
            <a:lvl3pPr marL="914341" indent="0">
              <a:buNone/>
              <a:defRPr sz="1000"/>
            </a:lvl3pPr>
            <a:lvl4pPr marL="1371511" indent="0">
              <a:buNone/>
              <a:defRPr sz="900"/>
            </a:lvl4pPr>
            <a:lvl5pPr marL="1828682" indent="0">
              <a:buNone/>
              <a:defRPr sz="900"/>
            </a:lvl5pPr>
            <a:lvl6pPr marL="2285852" indent="0">
              <a:buNone/>
              <a:defRPr sz="900"/>
            </a:lvl6pPr>
            <a:lvl7pPr marL="2743022" indent="0">
              <a:buNone/>
              <a:defRPr sz="900"/>
            </a:lvl7pPr>
            <a:lvl8pPr marL="3200192" indent="0">
              <a:buNone/>
              <a:defRPr sz="900"/>
            </a:lvl8pPr>
            <a:lvl9pPr marL="365736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1" indent="0">
              <a:buNone/>
              <a:defRPr sz="2800"/>
            </a:lvl2pPr>
            <a:lvl3pPr marL="914341" indent="0">
              <a:buNone/>
              <a:defRPr sz="2400"/>
            </a:lvl3pPr>
            <a:lvl4pPr marL="1371511" indent="0">
              <a:buNone/>
              <a:defRPr sz="2000"/>
            </a:lvl4pPr>
            <a:lvl5pPr marL="1828682" indent="0">
              <a:buNone/>
              <a:defRPr sz="2000"/>
            </a:lvl5pPr>
            <a:lvl6pPr marL="2285852" indent="0">
              <a:buNone/>
              <a:defRPr sz="2000"/>
            </a:lvl6pPr>
            <a:lvl7pPr marL="2743022" indent="0">
              <a:buNone/>
              <a:defRPr sz="2000"/>
            </a:lvl7pPr>
            <a:lvl8pPr marL="3200192" indent="0">
              <a:buNone/>
              <a:defRPr sz="2000"/>
            </a:lvl8pPr>
            <a:lvl9pPr marL="3657363"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1" indent="0">
              <a:buNone/>
              <a:defRPr sz="1200"/>
            </a:lvl2pPr>
            <a:lvl3pPr marL="914341" indent="0">
              <a:buNone/>
              <a:defRPr sz="1000"/>
            </a:lvl3pPr>
            <a:lvl4pPr marL="1371511" indent="0">
              <a:buNone/>
              <a:defRPr sz="900"/>
            </a:lvl4pPr>
            <a:lvl5pPr marL="1828682" indent="0">
              <a:buNone/>
              <a:defRPr sz="900"/>
            </a:lvl5pPr>
            <a:lvl6pPr marL="2285852" indent="0">
              <a:buNone/>
              <a:defRPr sz="900"/>
            </a:lvl6pPr>
            <a:lvl7pPr marL="2743022" indent="0">
              <a:buNone/>
              <a:defRPr sz="900"/>
            </a:lvl7pPr>
            <a:lvl8pPr marL="3200192" indent="0">
              <a:buNone/>
              <a:defRPr sz="900"/>
            </a:lvl8pPr>
            <a:lvl9pPr marL="365736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1"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4/8/2025</a:t>
            </a:fld>
            <a:endParaRPr lang="en-US"/>
          </a:p>
        </p:txBody>
      </p:sp>
      <p:sp>
        <p:nvSpPr>
          <p:cNvPr id="5" name="Footer Placeholder 4"/>
          <p:cNvSpPr>
            <a:spLocks noGrp="1"/>
          </p:cNvSpPr>
          <p:nvPr>
            <p:ph type="ftr" sz="quarter" idx="3"/>
          </p:nvPr>
        </p:nvSpPr>
        <p:spPr>
          <a:xfrm>
            <a:off x="3124201"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41" rtl="0" eaLnBrk="1" latinLnBrk="0" hangingPunct="1">
        <a:spcBef>
          <a:spcPct val="0"/>
        </a:spcBef>
        <a:buNone/>
        <a:defRPr sz="4399" kern="1200">
          <a:solidFill>
            <a:schemeClr val="tx1"/>
          </a:solidFill>
          <a:latin typeface="+mj-lt"/>
          <a:ea typeface="+mj-ea"/>
          <a:cs typeface="+mj-cs"/>
        </a:defRPr>
      </a:lvl1pPr>
    </p:titleStyle>
    <p:bodyStyle>
      <a:lvl1pPr marL="342878" indent="-342878" algn="l" defTabSz="91434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2" indent="-285731" algn="l" defTabSz="91434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6" indent="-228585" algn="l" defTabSz="91434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6"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7"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7"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7"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8"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8" indent="-228585" algn="l" defTabSz="91434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1" rtl="0" eaLnBrk="1" latinLnBrk="0" hangingPunct="1">
        <a:defRPr sz="1800" kern="1200">
          <a:solidFill>
            <a:schemeClr val="tx1"/>
          </a:solidFill>
          <a:latin typeface="+mn-lt"/>
          <a:ea typeface="+mn-ea"/>
          <a:cs typeface="+mn-cs"/>
        </a:defRPr>
      </a:lvl1pPr>
      <a:lvl2pPr marL="457171" algn="l" defTabSz="914341" rtl="0" eaLnBrk="1" latinLnBrk="0" hangingPunct="1">
        <a:defRPr sz="1800" kern="1200">
          <a:solidFill>
            <a:schemeClr val="tx1"/>
          </a:solidFill>
          <a:latin typeface="+mn-lt"/>
          <a:ea typeface="+mn-ea"/>
          <a:cs typeface="+mn-cs"/>
        </a:defRPr>
      </a:lvl2pPr>
      <a:lvl3pPr marL="914341" algn="l" defTabSz="914341" rtl="0" eaLnBrk="1" latinLnBrk="0" hangingPunct="1">
        <a:defRPr sz="1800" kern="1200">
          <a:solidFill>
            <a:schemeClr val="tx1"/>
          </a:solidFill>
          <a:latin typeface="+mn-lt"/>
          <a:ea typeface="+mn-ea"/>
          <a:cs typeface="+mn-cs"/>
        </a:defRPr>
      </a:lvl3pPr>
      <a:lvl4pPr marL="1371511" algn="l" defTabSz="914341" rtl="0" eaLnBrk="1" latinLnBrk="0" hangingPunct="1">
        <a:defRPr sz="1800" kern="1200">
          <a:solidFill>
            <a:schemeClr val="tx1"/>
          </a:solidFill>
          <a:latin typeface="+mn-lt"/>
          <a:ea typeface="+mn-ea"/>
          <a:cs typeface="+mn-cs"/>
        </a:defRPr>
      </a:lvl4pPr>
      <a:lvl5pPr marL="1828682" algn="l" defTabSz="914341" rtl="0" eaLnBrk="1" latinLnBrk="0" hangingPunct="1">
        <a:defRPr sz="1800" kern="1200">
          <a:solidFill>
            <a:schemeClr val="tx1"/>
          </a:solidFill>
          <a:latin typeface="+mn-lt"/>
          <a:ea typeface="+mn-ea"/>
          <a:cs typeface="+mn-cs"/>
        </a:defRPr>
      </a:lvl5pPr>
      <a:lvl6pPr marL="2285852" algn="l" defTabSz="914341" rtl="0" eaLnBrk="1" latinLnBrk="0" hangingPunct="1">
        <a:defRPr sz="1800" kern="1200">
          <a:solidFill>
            <a:schemeClr val="tx1"/>
          </a:solidFill>
          <a:latin typeface="+mn-lt"/>
          <a:ea typeface="+mn-ea"/>
          <a:cs typeface="+mn-cs"/>
        </a:defRPr>
      </a:lvl6pPr>
      <a:lvl7pPr marL="2743022" algn="l" defTabSz="914341" rtl="0" eaLnBrk="1" latinLnBrk="0" hangingPunct="1">
        <a:defRPr sz="1800" kern="1200">
          <a:solidFill>
            <a:schemeClr val="tx1"/>
          </a:solidFill>
          <a:latin typeface="+mn-lt"/>
          <a:ea typeface="+mn-ea"/>
          <a:cs typeface="+mn-cs"/>
        </a:defRPr>
      </a:lvl7pPr>
      <a:lvl8pPr marL="3200192" algn="l" defTabSz="914341" rtl="0" eaLnBrk="1" latinLnBrk="0" hangingPunct="1">
        <a:defRPr sz="1800" kern="1200">
          <a:solidFill>
            <a:schemeClr val="tx1"/>
          </a:solidFill>
          <a:latin typeface="+mn-lt"/>
          <a:ea typeface="+mn-ea"/>
          <a:cs typeface="+mn-cs"/>
        </a:defRPr>
      </a:lvl8pPr>
      <a:lvl9pPr marL="3657363" algn="l" defTabSz="91434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4B28B74-AB6E-A2BF-5D39-2EE79C5238FB}"/>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 name="Group 3"/>
          <p:cNvGrpSpPr/>
          <p:nvPr/>
        </p:nvGrpSpPr>
        <p:grpSpPr>
          <a:xfrm>
            <a:off x="147187" y="1407030"/>
            <a:ext cx="4906781" cy="6001320"/>
            <a:chOff x="0" y="0"/>
            <a:chExt cx="527629" cy="706895"/>
          </a:xfrm>
        </p:grpSpPr>
        <p:sp>
          <p:nvSpPr>
            <p:cNvPr id="4" name="Freeform 4"/>
            <p:cNvSpPr/>
            <p:nvPr/>
          </p:nvSpPr>
          <p:spPr>
            <a:xfrm>
              <a:off x="0" y="0"/>
              <a:ext cx="527629" cy="706895"/>
            </a:xfrm>
            <a:custGeom>
              <a:avLst/>
              <a:gdLst/>
              <a:ahLst/>
              <a:cxnLst/>
              <a:rect l="l" t="t" r="r" b="b"/>
              <a:pathLst>
                <a:path w="527629" h="706895">
                  <a:moveTo>
                    <a:pt x="25821" y="0"/>
                  </a:moveTo>
                  <a:lnTo>
                    <a:pt x="501808" y="0"/>
                  </a:lnTo>
                  <a:cubicBezTo>
                    <a:pt x="516069" y="0"/>
                    <a:pt x="527629" y="11561"/>
                    <a:pt x="527629" y="25821"/>
                  </a:cubicBezTo>
                  <a:lnTo>
                    <a:pt x="527629" y="681074"/>
                  </a:lnTo>
                  <a:cubicBezTo>
                    <a:pt x="527629" y="695334"/>
                    <a:pt x="516069" y="706895"/>
                    <a:pt x="501808" y="706895"/>
                  </a:cubicBezTo>
                  <a:lnTo>
                    <a:pt x="25821" y="706895"/>
                  </a:lnTo>
                  <a:cubicBezTo>
                    <a:pt x="11561" y="706895"/>
                    <a:pt x="0" y="695334"/>
                    <a:pt x="0" y="681074"/>
                  </a:cubicBezTo>
                  <a:lnTo>
                    <a:pt x="0" y="25821"/>
                  </a:lnTo>
                  <a:cubicBezTo>
                    <a:pt x="0" y="11561"/>
                    <a:pt x="11561" y="0"/>
                    <a:pt x="25821"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527629" cy="764045"/>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5346000" y="1865175"/>
            <a:ext cx="4906782" cy="1331417"/>
            <a:chOff x="0" y="-57150"/>
            <a:chExt cx="1742182" cy="472728"/>
          </a:xfrm>
        </p:grpSpPr>
        <p:sp>
          <p:nvSpPr>
            <p:cNvPr id="7" name="Freeform 7"/>
            <p:cNvSpPr/>
            <p:nvPr/>
          </p:nvSpPr>
          <p:spPr>
            <a:xfrm>
              <a:off x="0" y="0"/>
              <a:ext cx="1742182" cy="415578"/>
            </a:xfrm>
            <a:custGeom>
              <a:avLst/>
              <a:gdLst/>
              <a:ahLst/>
              <a:cxnLst/>
              <a:rect l="l" t="t" r="r" b="b"/>
              <a:pathLst>
                <a:path w="1742182" h="415578">
                  <a:moveTo>
                    <a:pt x="23667" y="0"/>
                  </a:moveTo>
                  <a:lnTo>
                    <a:pt x="1718515" y="0"/>
                  </a:lnTo>
                  <a:cubicBezTo>
                    <a:pt x="1724792" y="0"/>
                    <a:pt x="1730812" y="2493"/>
                    <a:pt x="1735250" y="6932"/>
                  </a:cubicBezTo>
                  <a:cubicBezTo>
                    <a:pt x="1739689" y="11370"/>
                    <a:pt x="1742182" y="17390"/>
                    <a:pt x="1742182" y="23667"/>
                  </a:cubicBezTo>
                  <a:lnTo>
                    <a:pt x="1742182" y="391911"/>
                  </a:lnTo>
                  <a:cubicBezTo>
                    <a:pt x="1742182" y="398188"/>
                    <a:pt x="1739689" y="404207"/>
                    <a:pt x="1735250" y="408646"/>
                  </a:cubicBezTo>
                  <a:cubicBezTo>
                    <a:pt x="1730812" y="413084"/>
                    <a:pt x="1724792" y="415578"/>
                    <a:pt x="1718515" y="415578"/>
                  </a:cubicBezTo>
                  <a:lnTo>
                    <a:pt x="23667" y="415578"/>
                  </a:lnTo>
                  <a:cubicBezTo>
                    <a:pt x="10596" y="415578"/>
                    <a:pt x="0" y="404982"/>
                    <a:pt x="0" y="391911"/>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0" y="-57150"/>
              <a:ext cx="1742182" cy="472728"/>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REPAIR METHODS table below is showing the work Olivia needs to do to repair the peatland. How much each item or task will cost is listed in the column 2, and the column 3 says how many of each Olivia will need.   </a:t>
              </a:r>
            </a:p>
          </p:txBody>
        </p:sp>
      </p:grpSp>
      <p:grpSp>
        <p:nvGrpSpPr>
          <p:cNvPr id="9" name="Group 9"/>
          <p:cNvGrpSpPr/>
          <p:nvPr/>
        </p:nvGrpSpPr>
        <p:grpSpPr>
          <a:xfrm>
            <a:off x="5270501" y="1346597"/>
            <a:ext cx="4924618" cy="588467"/>
            <a:chOff x="-7158" y="-53898"/>
            <a:chExt cx="1748515" cy="208939"/>
          </a:xfrm>
        </p:grpSpPr>
        <p:sp>
          <p:nvSpPr>
            <p:cNvPr id="10" name="Freeform 10"/>
            <p:cNvSpPr/>
            <p:nvPr/>
          </p:nvSpPr>
          <p:spPr>
            <a:xfrm>
              <a:off x="-825" y="-11818"/>
              <a:ext cx="1742182" cy="151789"/>
            </a:xfrm>
            <a:custGeom>
              <a:avLst/>
              <a:gdLst/>
              <a:ahLst/>
              <a:cxnLst/>
              <a:rect l="l" t="t" r="r" b="b"/>
              <a:pathLst>
                <a:path w="1742182" h="151789">
                  <a:moveTo>
                    <a:pt x="23667" y="0"/>
                  </a:moveTo>
                  <a:lnTo>
                    <a:pt x="1718515" y="0"/>
                  </a:lnTo>
                  <a:cubicBezTo>
                    <a:pt x="1724792" y="0"/>
                    <a:pt x="1730812" y="2493"/>
                    <a:pt x="1735250" y="6932"/>
                  </a:cubicBezTo>
                  <a:cubicBezTo>
                    <a:pt x="1739689" y="11370"/>
                    <a:pt x="1742182" y="17390"/>
                    <a:pt x="1742182" y="23667"/>
                  </a:cubicBezTo>
                  <a:lnTo>
                    <a:pt x="1742182" y="128122"/>
                  </a:lnTo>
                  <a:cubicBezTo>
                    <a:pt x="1742182" y="134399"/>
                    <a:pt x="1739689" y="140419"/>
                    <a:pt x="1735250" y="144857"/>
                  </a:cubicBezTo>
                  <a:cubicBezTo>
                    <a:pt x="1730812" y="149295"/>
                    <a:pt x="1724792" y="151789"/>
                    <a:pt x="1718515" y="151789"/>
                  </a:cubicBezTo>
                  <a:lnTo>
                    <a:pt x="23667" y="151789"/>
                  </a:lnTo>
                  <a:cubicBezTo>
                    <a:pt x="10596" y="151789"/>
                    <a:pt x="0" y="141193"/>
                    <a:pt x="0" y="128122"/>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11" name="TextBox 11"/>
            <p:cNvSpPr txBox="1"/>
            <p:nvPr/>
          </p:nvSpPr>
          <p:spPr>
            <a:xfrm>
              <a:off x="-7158" y="-53898"/>
              <a:ext cx="1742182" cy="20893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For this 70-hectare project Oliva has a total of </a:t>
              </a:r>
              <a:r>
                <a:rPr lang="en-US" sz="1399" b="1" dirty="0">
                  <a:solidFill>
                    <a:srgbClr val="000000"/>
                  </a:solidFill>
                  <a:latin typeface="Arial Bold"/>
                  <a:ea typeface="Arial Bold"/>
                  <a:cs typeface="Arial Bold"/>
                  <a:sym typeface="Arial Bold"/>
                </a:rPr>
                <a:t>£600</a:t>
              </a:r>
              <a:r>
                <a:rPr lang="en-US" sz="1399" dirty="0">
                  <a:solidFill>
                    <a:srgbClr val="000000"/>
                  </a:solidFill>
                  <a:latin typeface="Arial"/>
                  <a:ea typeface="Arial"/>
                  <a:cs typeface="Arial"/>
                  <a:sym typeface="Arial"/>
                </a:rPr>
                <a:t>.  </a:t>
              </a:r>
            </a:p>
          </p:txBody>
        </p:sp>
      </p:grpSp>
      <p:graphicFrame>
        <p:nvGraphicFramePr>
          <p:cNvPr id="12" name="Table 12"/>
          <p:cNvGraphicFramePr>
            <a:graphicFrameLocks noGrp="1"/>
          </p:cNvGraphicFramePr>
          <p:nvPr>
            <p:extLst>
              <p:ext uri="{D42A27DB-BD31-4B8C-83A1-F6EECF244321}">
                <p14:modId xmlns:p14="http://schemas.microsoft.com/office/powerpoint/2010/main" val="1309135699"/>
              </p:ext>
            </p:extLst>
          </p:nvPr>
        </p:nvGraphicFramePr>
        <p:xfrm>
          <a:off x="5270501" y="3844002"/>
          <a:ext cx="5000118" cy="3607731"/>
        </p:xfrm>
        <a:graphic>
          <a:graphicData uri="http://schemas.openxmlformats.org/drawingml/2006/table">
            <a:tbl>
              <a:tblPr/>
              <a:tblGrid>
                <a:gridCol w="1375510">
                  <a:extLst>
                    <a:ext uri="{9D8B030D-6E8A-4147-A177-3AD203B41FA5}">
                      <a16:colId xmlns:a16="http://schemas.microsoft.com/office/drawing/2014/main" val="20000"/>
                    </a:ext>
                  </a:extLst>
                </a:gridCol>
                <a:gridCol w="1134588">
                  <a:extLst>
                    <a:ext uri="{9D8B030D-6E8A-4147-A177-3AD203B41FA5}">
                      <a16:colId xmlns:a16="http://schemas.microsoft.com/office/drawing/2014/main" val="20001"/>
                    </a:ext>
                  </a:extLst>
                </a:gridCol>
                <a:gridCol w="1345395">
                  <a:extLst>
                    <a:ext uri="{9D8B030D-6E8A-4147-A177-3AD203B41FA5}">
                      <a16:colId xmlns:a16="http://schemas.microsoft.com/office/drawing/2014/main" val="20002"/>
                    </a:ext>
                  </a:extLst>
                </a:gridCol>
                <a:gridCol w="1144625">
                  <a:extLst>
                    <a:ext uri="{9D8B030D-6E8A-4147-A177-3AD203B41FA5}">
                      <a16:colId xmlns:a16="http://schemas.microsoft.com/office/drawing/2014/main" val="20003"/>
                    </a:ext>
                  </a:extLst>
                </a:gridCol>
              </a:tblGrid>
              <a:tr h="576063">
                <a:tc>
                  <a:txBody>
                    <a:bodyPr/>
                    <a:lstStyle/>
                    <a:p>
                      <a:pPr algn="l">
                        <a:lnSpc>
                          <a:spcPts val="1679"/>
                        </a:lnSpc>
                        <a:defRPr/>
                      </a:pPr>
                      <a:r>
                        <a:rPr lang="en-US" sz="1200">
                          <a:solidFill>
                            <a:srgbClr val="000000"/>
                          </a:solidFill>
                          <a:latin typeface="Arial"/>
                          <a:ea typeface="Arial"/>
                          <a:cs typeface="Arial"/>
                          <a:sym typeface="Arial"/>
                        </a:rPr>
                        <a:t>REPAIR METHOD</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COST</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HOW MANY</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TOTAL COST</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16124">
                <a:tc>
                  <a:txBody>
                    <a:bodyPr/>
                    <a:lstStyle/>
                    <a:p>
                      <a:pPr algn="l">
                        <a:lnSpc>
                          <a:spcPts val="1679"/>
                        </a:lnSpc>
                        <a:defRPr/>
                      </a:pPr>
                      <a:r>
                        <a:rPr lang="en-US" sz="1200">
                          <a:solidFill>
                            <a:srgbClr val="000000"/>
                          </a:solidFill>
                          <a:latin typeface="Arial"/>
                          <a:ea typeface="Arial"/>
                          <a:cs typeface="Arial"/>
                          <a:sym typeface="Arial"/>
                        </a:rPr>
                        <a:t>Blocking drains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£9 per drain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9 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£81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52794">
                <a:tc>
                  <a:txBody>
                    <a:bodyPr/>
                    <a:lstStyle/>
                    <a:p>
                      <a:pPr algn="l">
                        <a:lnSpc>
                          <a:spcPts val="1679"/>
                        </a:lnSpc>
                        <a:defRPr/>
                      </a:pPr>
                      <a:r>
                        <a:rPr lang="en-US" sz="1200" dirty="0">
                          <a:solidFill>
                            <a:srgbClr val="000000"/>
                          </a:solidFill>
                          <a:latin typeface="Arial"/>
                          <a:ea typeface="Arial"/>
                          <a:cs typeface="Arial"/>
                          <a:sym typeface="Arial"/>
                        </a:rPr>
                        <a:t>Blocking Gullies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£7 per gully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dirty="0">
                          <a:solidFill>
                            <a:srgbClr val="000000"/>
                          </a:solidFill>
                          <a:latin typeface="Arial"/>
                          <a:ea typeface="Arial"/>
                          <a:cs typeface="Arial"/>
                          <a:sym typeface="Arial"/>
                        </a:rPr>
                        <a:t>6</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52794">
                <a:tc>
                  <a:txBody>
                    <a:bodyPr/>
                    <a:lstStyle/>
                    <a:p>
                      <a:pPr algn="l">
                        <a:lnSpc>
                          <a:spcPts val="1679"/>
                        </a:lnSpc>
                        <a:defRPr/>
                      </a:pPr>
                      <a:r>
                        <a:rPr lang="en-US" sz="1200">
                          <a:solidFill>
                            <a:srgbClr val="000000"/>
                          </a:solidFill>
                          <a:latin typeface="Arial"/>
                          <a:ea typeface="Arial"/>
                          <a:cs typeface="Arial"/>
                          <a:sym typeface="Arial"/>
                        </a:rPr>
                        <a:t>Planting Native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£2 per plant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6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1880">
                <a:tc>
                  <a:txBody>
                    <a:bodyPr/>
                    <a:lstStyle/>
                    <a:p>
                      <a:pPr algn="l">
                        <a:lnSpc>
                          <a:spcPts val="1679"/>
                        </a:lnSpc>
                        <a:defRPr/>
                      </a:pPr>
                      <a:r>
                        <a:rPr lang="en-US" sz="1200">
                          <a:solidFill>
                            <a:srgbClr val="000000"/>
                          </a:solidFill>
                          <a:latin typeface="Arial"/>
                          <a:ea typeface="Arial"/>
                          <a:cs typeface="Arial"/>
                          <a:sym typeface="Arial"/>
                        </a:rPr>
                        <a:t>Timber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£5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7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68076">
                <a:tc>
                  <a:txBody>
                    <a:bodyPr/>
                    <a:lstStyle/>
                    <a:p>
                      <a:pPr algn="l">
                        <a:lnSpc>
                          <a:spcPts val="1679"/>
                        </a:lnSpc>
                        <a:defRPr/>
                      </a:pPr>
                      <a:r>
                        <a:rPr lang="en-US" sz="12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Total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3" name="TextBox 13"/>
          <p:cNvSpPr txBox="1"/>
          <p:nvPr/>
        </p:nvSpPr>
        <p:spPr>
          <a:xfrm>
            <a:off x="764650" y="305142"/>
            <a:ext cx="9162700" cy="585994"/>
          </a:xfrm>
          <a:prstGeom prst="rect">
            <a:avLst/>
          </a:prstGeom>
        </p:spPr>
        <p:txBody>
          <a:bodyPr wrap="square"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6</a:t>
            </a:r>
          </a:p>
        </p:txBody>
      </p:sp>
      <p:sp>
        <p:nvSpPr>
          <p:cNvPr id="14" name="TextBox 14"/>
          <p:cNvSpPr txBox="1"/>
          <p:nvPr/>
        </p:nvSpPr>
        <p:spPr>
          <a:xfrm>
            <a:off x="284810" y="1483915"/>
            <a:ext cx="4562910" cy="6132256"/>
          </a:xfrm>
          <a:prstGeom prst="rect">
            <a:avLst/>
          </a:prstGeom>
        </p:spPr>
        <p:txBody>
          <a:bodyPr wrap="square" lIns="0" tIns="0" rIns="0" bIns="0" rtlCol="0" anchor="t">
            <a:spAutoFit/>
          </a:bodyPr>
          <a:lstStyle/>
          <a:p>
            <a:pPr>
              <a:lnSpc>
                <a:spcPts val="1959"/>
              </a:lnSpc>
            </a:pPr>
            <a:r>
              <a:rPr lang="en-US" sz="1399" dirty="0">
                <a:solidFill>
                  <a:srgbClr val="000000"/>
                </a:solidFill>
                <a:latin typeface="Arial"/>
                <a:ea typeface="Arial"/>
                <a:cs typeface="Arial"/>
                <a:sym typeface="Arial"/>
              </a:rPr>
              <a:t>Olivia is a conservationist, and her job is to protect peatlands.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Peatlands are important habitats. They are very important because their wet environment provides a home for many special plants and animals.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But peatlands have been damaged and drained, from farming, planting forests and the impacts of climate change.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is working to protect and repair peatlands to be wet and healthy again.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The peatland Olivia has been working on in is near </a:t>
            </a:r>
            <a:r>
              <a:rPr lang="en-US" sz="1399" dirty="0" err="1">
                <a:solidFill>
                  <a:srgbClr val="000000"/>
                </a:solidFill>
                <a:latin typeface="Arial"/>
                <a:ea typeface="Arial"/>
                <a:cs typeface="Arial"/>
                <a:sym typeface="Arial"/>
              </a:rPr>
              <a:t>Sanquhar</a:t>
            </a:r>
            <a:r>
              <a:rPr lang="en-US" sz="1399" dirty="0">
                <a:solidFill>
                  <a:srgbClr val="000000"/>
                </a:solidFill>
                <a:latin typeface="Arial"/>
                <a:ea typeface="Arial"/>
                <a:cs typeface="Arial"/>
                <a:sym typeface="Arial"/>
              </a:rPr>
              <a:t> in Dumfries and Galloway!  </a:t>
            </a:r>
          </a:p>
          <a:p>
            <a:pPr>
              <a:lnSpc>
                <a:spcPts val="1959"/>
              </a:lnSpc>
            </a:pPr>
            <a:r>
              <a:rPr lang="en-US" sz="1399" dirty="0">
                <a:solidFill>
                  <a:srgbClr val="000000"/>
                </a:solidFill>
                <a:latin typeface="Arial"/>
                <a:ea typeface="Arial"/>
                <a:cs typeface="Arial"/>
                <a:sym typeface="Arial"/>
              </a:rPr>
              <a:t>The drains on this peatland are taking a lot of water off the peatland, making it too dry, so the drains need blocking with peat.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needs to pay a team of digger drivers and peatland workers to do the practical work for her. She has asked her friend Jack and his team to come do the work. </a:t>
            </a:r>
          </a:p>
          <a:p>
            <a:pPr>
              <a:lnSpc>
                <a:spcPts val="1959"/>
              </a:lnSpc>
            </a:pPr>
            <a:endParaRPr lang="en-US" sz="1399" dirty="0">
              <a:solidFill>
                <a:srgbClr val="000000"/>
              </a:solidFill>
              <a:latin typeface="Arial"/>
              <a:ea typeface="Arial"/>
              <a:cs typeface="Arial"/>
              <a:sym typeface="Arial"/>
            </a:endParaRPr>
          </a:p>
        </p:txBody>
      </p:sp>
      <p:sp>
        <p:nvSpPr>
          <p:cNvPr id="15" name="TextBox 15"/>
          <p:cNvSpPr txBox="1"/>
          <p:nvPr/>
        </p:nvSpPr>
        <p:spPr>
          <a:xfrm>
            <a:off x="3083226" y="92735"/>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6" name="TextBox 16"/>
          <p:cNvSpPr txBox="1"/>
          <p:nvPr/>
        </p:nvSpPr>
        <p:spPr>
          <a:xfrm>
            <a:off x="5346000" y="3255230"/>
            <a:ext cx="4906782" cy="416589"/>
          </a:xfrm>
          <a:prstGeom prst="rect">
            <a:avLst/>
          </a:prstGeom>
        </p:spPr>
        <p:txBody>
          <a:bodyPr lIns="0" tIns="0" rIns="0" bIns="0" rtlCol="0" anchor="t">
            <a:spAutoFit/>
          </a:bodyPr>
          <a:lstStyle/>
          <a:p>
            <a:pPr algn="ctr">
              <a:lnSpc>
                <a:spcPts val="1679"/>
              </a:lnSpc>
              <a:spcBef>
                <a:spcPct val="0"/>
              </a:spcBef>
            </a:pPr>
            <a:r>
              <a:rPr lang="en-US" sz="1200" b="1" dirty="0">
                <a:solidFill>
                  <a:srgbClr val="000000"/>
                </a:solidFill>
                <a:latin typeface="Arial Bold"/>
                <a:ea typeface="Arial Bold"/>
                <a:cs typeface="Arial Bold"/>
                <a:sym typeface="Arial Bold"/>
              </a:rPr>
              <a:t>Can you fill in the last column to help Olivia work out how much each technique will cost her? </a:t>
            </a:r>
          </a:p>
        </p:txBody>
      </p:sp>
      <p:sp>
        <p:nvSpPr>
          <p:cNvPr id="19" name="TextBox 18">
            <a:extLst>
              <a:ext uri="{FF2B5EF4-FFF2-40B4-BE49-F238E27FC236}">
                <a16:creationId xmlns:a16="http://schemas.microsoft.com/office/drawing/2014/main" id="{6B3944BF-A71E-CEDC-9295-2DC15C40534B}"/>
              </a:ext>
            </a:extLst>
          </p:cNvPr>
          <p:cNvSpPr txBox="1"/>
          <p:nvPr/>
        </p:nvSpPr>
        <p:spPr>
          <a:xfrm>
            <a:off x="1079500" y="887578"/>
            <a:ext cx="9466713"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562513" y="1003215"/>
            <a:ext cx="9398171" cy="427507"/>
            <a:chOff x="0" y="0"/>
            <a:chExt cx="3336877" cy="151789"/>
          </a:xfrm>
        </p:grpSpPr>
        <p:sp>
          <p:nvSpPr>
            <p:cNvPr id="4" name="Freeform 4"/>
            <p:cNvSpPr/>
            <p:nvPr/>
          </p:nvSpPr>
          <p:spPr>
            <a:xfrm>
              <a:off x="0" y="0"/>
              <a:ext cx="3336877" cy="151789"/>
            </a:xfrm>
            <a:custGeom>
              <a:avLst/>
              <a:gdLst/>
              <a:ahLst/>
              <a:cxnLst/>
              <a:rect l="l" t="t" r="r" b="b"/>
              <a:pathLst>
                <a:path w="3336877" h="151789">
                  <a:moveTo>
                    <a:pt x="12357" y="0"/>
                  </a:moveTo>
                  <a:lnTo>
                    <a:pt x="3324520" y="0"/>
                  </a:lnTo>
                  <a:cubicBezTo>
                    <a:pt x="3327797" y="0"/>
                    <a:pt x="3330940" y="1302"/>
                    <a:pt x="3333257" y="3619"/>
                  </a:cubicBezTo>
                  <a:cubicBezTo>
                    <a:pt x="3335575" y="5936"/>
                    <a:pt x="3336877" y="9079"/>
                    <a:pt x="3336877" y="12357"/>
                  </a:cubicBezTo>
                  <a:lnTo>
                    <a:pt x="3336877" y="139432"/>
                  </a:lnTo>
                  <a:cubicBezTo>
                    <a:pt x="3336877" y="142710"/>
                    <a:pt x="3335575" y="145852"/>
                    <a:pt x="3333257" y="148170"/>
                  </a:cubicBezTo>
                  <a:cubicBezTo>
                    <a:pt x="3330940" y="150487"/>
                    <a:pt x="3327797" y="151789"/>
                    <a:pt x="3324520" y="151789"/>
                  </a:cubicBezTo>
                  <a:lnTo>
                    <a:pt x="12357" y="151789"/>
                  </a:lnTo>
                  <a:cubicBezTo>
                    <a:pt x="9079" y="151789"/>
                    <a:pt x="5936" y="150487"/>
                    <a:pt x="3619" y="148170"/>
                  </a:cubicBezTo>
                  <a:cubicBezTo>
                    <a:pt x="1302" y="145852"/>
                    <a:pt x="0" y="142710"/>
                    <a:pt x="0" y="139432"/>
                  </a:cubicBezTo>
                  <a:lnTo>
                    <a:pt x="0" y="12357"/>
                  </a:lnTo>
                  <a:cubicBezTo>
                    <a:pt x="0" y="9079"/>
                    <a:pt x="1302" y="5936"/>
                    <a:pt x="3619" y="3619"/>
                  </a:cubicBezTo>
                  <a:cubicBezTo>
                    <a:pt x="5936" y="1302"/>
                    <a:pt x="9079" y="0"/>
                    <a:pt x="12357"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0" y="-57150"/>
              <a:ext cx="3336877" cy="20893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QUESTIONS</a:t>
              </a:r>
            </a:p>
          </p:txBody>
        </p:sp>
      </p:grpSp>
      <p:sp>
        <p:nvSpPr>
          <p:cNvPr id="6" name="TextBox 6"/>
          <p:cNvSpPr txBox="1"/>
          <p:nvPr/>
        </p:nvSpPr>
        <p:spPr>
          <a:xfrm>
            <a:off x="780684" y="348357"/>
            <a:ext cx="9180000" cy="585994"/>
          </a:xfrm>
          <a:prstGeom prst="rect">
            <a:avLst/>
          </a:prstGeom>
        </p:spPr>
        <p:txBody>
          <a:bodyPr lIns="0" tIns="0" rIns="0" bIns="0" rtlCol="0" anchor="t">
            <a:spAutoFit/>
          </a:bodyPr>
          <a:lstStyle/>
          <a:p>
            <a:pPr algn="ctr">
              <a:lnSpc>
                <a:spcPts val="5039"/>
              </a:lnSpc>
            </a:pPr>
            <a:r>
              <a:rPr lang="en-US" sz="3600" b="1" dirty="0">
                <a:solidFill>
                  <a:srgbClr val="000000"/>
                </a:solidFill>
                <a:latin typeface="Arial Bold"/>
                <a:ea typeface="Arial Bold"/>
                <a:cs typeface="Arial Bold"/>
                <a:sym typeface="Arial Bold"/>
              </a:rPr>
              <a:t>Money Handling Phase 9 </a:t>
            </a:r>
          </a:p>
        </p:txBody>
      </p:sp>
      <p:sp>
        <p:nvSpPr>
          <p:cNvPr id="7" name="TextBox 7"/>
          <p:cNvSpPr txBox="1"/>
          <p:nvPr/>
        </p:nvSpPr>
        <p:spPr>
          <a:xfrm>
            <a:off x="3148163" y="42720"/>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8" name="TextBox 8"/>
          <p:cNvSpPr txBox="1"/>
          <p:nvPr/>
        </p:nvSpPr>
        <p:spPr>
          <a:xfrm>
            <a:off x="131436" y="1568450"/>
            <a:ext cx="10429119" cy="6138668"/>
          </a:xfrm>
          <a:prstGeom prst="rect">
            <a:avLst/>
          </a:prstGeom>
        </p:spPr>
        <p:txBody>
          <a:bodyPr wrap="square" lIns="0" tIns="0" rIns="0" bIns="0" rtlCol="0" anchor="t">
            <a:spAutoFit/>
          </a:bodyPr>
          <a:lstStyle/>
          <a:p>
            <a:pPr>
              <a:lnSpc>
                <a:spcPts val="2127"/>
              </a:lnSpc>
            </a:pPr>
            <a:r>
              <a:rPr lang="en-US" sz="1399" dirty="0">
                <a:solidFill>
                  <a:srgbClr val="000000"/>
                </a:solidFill>
                <a:latin typeface="Arial"/>
                <a:ea typeface="Arial"/>
                <a:cs typeface="Arial"/>
                <a:sym typeface="Arial"/>
              </a:rPr>
              <a:t>Q1) What is the total cost of all the RESTORATION TECHNIQUES?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Q2) What is the total project cost?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Q3) Olivia started with £100,000. How much money does she have left after paying for the project? </a:t>
            </a:r>
          </a:p>
          <a:p>
            <a:pPr>
              <a:lnSpc>
                <a:spcPts val="2127"/>
              </a:lnSpc>
            </a:pPr>
            <a:r>
              <a:rPr lang="en-US" sz="1399" dirty="0">
                <a:solidFill>
                  <a:srgbClr val="000000"/>
                </a:solidFill>
                <a:latin typeface="Arial"/>
                <a:ea typeface="Arial"/>
                <a:cs typeface="Arial"/>
                <a:sym typeface="Arial"/>
              </a:rPr>
              <a:t> </a:t>
            </a:r>
          </a:p>
          <a:p>
            <a:pPr>
              <a:lnSpc>
                <a:spcPts val="2127"/>
              </a:lnSpc>
            </a:pPr>
            <a:r>
              <a:rPr lang="en-US" sz="1399" dirty="0">
                <a:solidFill>
                  <a:srgbClr val="000000"/>
                </a:solidFill>
                <a:latin typeface="Arial"/>
                <a:ea typeface="Arial"/>
                <a:cs typeface="Arial"/>
                <a:sym typeface="Arial"/>
              </a:rPr>
              <a:t>Q4) Whilst out on site doing the work, Jack found more drains that need blocking. How many more drains can Olivia block with the left over money? </a:t>
            </a:r>
          </a:p>
          <a:p>
            <a:pPr marL="302240" lvl="1" indent="-151119">
              <a:lnSpc>
                <a:spcPts val="2127"/>
              </a:lnSpc>
              <a:buFont typeface="Arial"/>
              <a:buChar char="•"/>
            </a:pPr>
            <a:r>
              <a:rPr lang="en-US" sz="1399" dirty="0">
                <a:solidFill>
                  <a:srgbClr val="000000"/>
                </a:solidFill>
                <a:latin typeface="Arial"/>
                <a:ea typeface="Arial"/>
                <a:cs typeface="Arial"/>
                <a:sym typeface="Arial"/>
              </a:rPr>
              <a:t>Divide Olivia’s leftover money by the cost of one drain to see how many more drains she can afford to block.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Q5) It was so wet that one of the machines got stuck!  Jack has had to buy another machine. How much does the project cost in total now?</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Q6) Jack’s team finished their work in half the time they originally planned. Olivia only needs to pay for half the number of weeks she expected. How much money does she pay the workers now instead? </a:t>
            </a:r>
          </a:p>
          <a:p>
            <a:pPr marL="302240" lvl="1" indent="-151119">
              <a:lnSpc>
                <a:spcPts val="2127"/>
              </a:lnSpc>
              <a:buFont typeface="Arial"/>
              <a:buChar char="•"/>
            </a:pPr>
            <a:r>
              <a:rPr lang="en-US" sz="1399" dirty="0">
                <a:solidFill>
                  <a:srgbClr val="000000"/>
                </a:solidFill>
                <a:latin typeface="Arial"/>
                <a:ea typeface="Arial"/>
                <a:cs typeface="Arial"/>
                <a:sym typeface="Arial"/>
              </a:rPr>
              <a:t>Find the total cost for the workers for original number of weeks.  </a:t>
            </a:r>
          </a:p>
          <a:p>
            <a:pPr marL="302240" lvl="1" indent="-151119">
              <a:lnSpc>
                <a:spcPts val="2127"/>
              </a:lnSpc>
              <a:buFont typeface="Arial"/>
              <a:buChar char="•"/>
            </a:pPr>
            <a:r>
              <a:rPr lang="en-US" sz="1399" dirty="0">
                <a:solidFill>
                  <a:srgbClr val="000000"/>
                </a:solidFill>
                <a:latin typeface="Arial"/>
                <a:ea typeface="Arial"/>
                <a:cs typeface="Arial"/>
                <a:sym typeface="Arial"/>
              </a:rPr>
              <a:t>Divide the cost of workers by two to find out how much Olivia pays for half the weeks.</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Q7) With the leftover money how many more timber dams could Olivia buy?</a:t>
            </a:r>
          </a:p>
          <a:p>
            <a:pPr>
              <a:lnSpc>
                <a:spcPts val="2127"/>
              </a:lnSpc>
            </a:pPr>
            <a:r>
              <a:rPr lang="en-US" sz="1399" dirty="0">
                <a:solidFill>
                  <a:srgbClr val="000000"/>
                </a:solidFill>
                <a:latin typeface="Arial"/>
                <a:ea typeface="Arial"/>
                <a:cs typeface="Arial"/>
                <a:sym typeface="Arial"/>
              </a:rPr>
              <a:t> </a:t>
            </a:r>
          </a:p>
          <a:p>
            <a:pPr>
              <a:lnSpc>
                <a:spcPts val="2127"/>
              </a:lnSpc>
            </a:pPr>
            <a:r>
              <a:rPr lang="en-US" sz="1399" dirty="0">
                <a:solidFill>
                  <a:srgbClr val="000000"/>
                </a:solidFill>
                <a:latin typeface="Arial"/>
                <a:ea typeface="Arial"/>
                <a:cs typeface="Arial"/>
                <a:sym typeface="Arial"/>
              </a:rPr>
              <a:t>Q8) oh no! it snowed so hard that Jack and his team couldn’t do all the work. They had to leave two drains. How much money should they give back to Olivia? </a:t>
            </a:r>
          </a:p>
          <a:p>
            <a:pPr>
              <a:lnSpc>
                <a:spcPts val="1819"/>
              </a:lnSpc>
              <a:spcBef>
                <a:spcPct val="0"/>
              </a:spcBef>
            </a:pPr>
            <a:endParaRPr lang="en-US" sz="1399" dirty="0">
              <a:solidFill>
                <a:srgbClr val="000000"/>
              </a:solidFill>
              <a:latin typeface="Arial"/>
              <a:ea typeface="Arial"/>
              <a:cs typeface="Arial"/>
              <a:sym typeface="Arial"/>
            </a:endParaRPr>
          </a:p>
        </p:txBody>
      </p:sp>
      <p:sp>
        <p:nvSpPr>
          <p:cNvPr id="9" name="Rectangle 8">
            <a:extLst>
              <a:ext uri="{FF2B5EF4-FFF2-40B4-BE49-F238E27FC236}">
                <a16:creationId xmlns:a16="http://schemas.microsoft.com/office/drawing/2014/main" id="{C0DE72AD-4912-4CC6-3A57-988E11E800D5}"/>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28626" y="1338749"/>
            <a:ext cx="4569940" cy="6126787"/>
            <a:chOff x="0" y="0"/>
            <a:chExt cx="506722" cy="737236"/>
          </a:xfrm>
        </p:grpSpPr>
        <p:sp>
          <p:nvSpPr>
            <p:cNvPr id="4" name="Freeform 4"/>
            <p:cNvSpPr/>
            <p:nvPr/>
          </p:nvSpPr>
          <p:spPr>
            <a:xfrm>
              <a:off x="0" y="0"/>
              <a:ext cx="506722" cy="737236"/>
            </a:xfrm>
            <a:custGeom>
              <a:avLst/>
              <a:gdLst/>
              <a:ahLst/>
              <a:cxnLst/>
              <a:rect l="l" t="t" r="r" b="b"/>
              <a:pathLst>
                <a:path w="506722" h="737236">
                  <a:moveTo>
                    <a:pt x="26887" y="0"/>
                  </a:moveTo>
                  <a:lnTo>
                    <a:pt x="479835" y="0"/>
                  </a:lnTo>
                  <a:cubicBezTo>
                    <a:pt x="494684" y="0"/>
                    <a:pt x="506722" y="12038"/>
                    <a:pt x="506722" y="26887"/>
                  </a:cubicBezTo>
                  <a:lnTo>
                    <a:pt x="506722" y="710349"/>
                  </a:lnTo>
                  <a:cubicBezTo>
                    <a:pt x="506722" y="725199"/>
                    <a:pt x="494684" y="737236"/>
                    <a:pt x="479835" y="737236"/>
                  </a:cubicBezTo>
                  <a:lnTo>
                    <a:pt x="26887" y="737236"/>
                  </a:lnTo>
                  <a:cubicBezTo>
                    <a:pt x="19756" y="737236"/>
                    <a:pt x="12917" y="734404"/>
                    <a:pt x="7875" y="729361"/>
                  </a:cubicBezTo>
                  <a:cubicBezTo>
                    <a:pt x="2833" y="724319"/>
                    <a:pt x="0" y="717480"/>
                    <a:pt x="0" y="710349"/>
                  </a:cubicBezTo>
                  <a:lnTo>
                    <a:pt x="0" y="26887"/>
                  </a:lnTo>
                  <a:cubicBezTo>
                    <a:pt x="0" y="19756"/>
                    <a:pt x="2833" y="12917"/>
                    <a:pt x="7875" y="7875"/>
                  </a:cubicBezTo>
                  <a:cubicBezTo>
                    <a:pt x="12917" y="2833"/>
                    <a:pt x="19756" y="0"/>
                    <a:pt x="26887"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506722" cy="794386"/>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4827192" y="1665653"/>
            <a:ext cx="5545093" cy="1331417"/>
            <a:chOff x="0" y="-60495"/>
            <a:chExt cx="1968818" cy="472728"/>
          </a:xfrm>
        </p:grpSpPr>
        <p:sp>
          <p:nvSpPr>
            <p:cNvPr id="7" name="Freeform 7"/>
            <p:cNvSpPr/>
            <p:nvPr/>
          </p:nvSpPr>
          <p:spPr>
            <a:xfrm>
              <a:off x="0" y="-10341"/>
              <a:ext cx="1962772" cy="415578"/>
            </a:xfrm>
            <a:custGeom>
              <a:avLst/>
              <a:gdLst/>
              <a:ahLst/>
              <a:cxnLst/>
              <a:rect l="l" t="t" r="r" b="b"/>
              <a:pathLst>
                <a:path w="1962772" h="415578">
                  <a:moveTo>
                    <a:pt x="21007" y="0"/>
                  </a:moveTo>
                  <a:lnTo>
                    <a:pt x="1941765" y="0"/>
                  </a:lnTo>
                  <a:cubicBezTo>
                    <a:pt x="1953367" y="0"/>
                    <a:pt x="1962772" y="9405"/>
                    <a:pt x="1962772" y="21007"/>
                  </a:cubicBezTo>
                  <a:lnTo>
                    <a:pt x="1962772" y="394571"/>
                  </a:lnTo>
                  <a:cubicBezTo>
                    <a:pt x="1962772" y="406172"/>
                    <a:pt x="1953367" y="415578"/>
                    <a:pt x="1941765" y="415578"/>
                  </a:cubicBezTo>
                  <a:lnTo>
                    <a:pt x="21007" y="415578"/>
                  </a:lnTo>
                  <a:cubicBezTo>
                    <a:pt x="9405" y="415578"/>
                    <a:pt x="0" y="406172"/>
                    <a:pt x="0" y="394571"/>
                  </a:cubicBezTo>
                  <a:lnTo>
                    <a:pt x="0" y="21007"/>
                  </a:lnTo>
                  <a:cubicBezTo>
                    <a:pt x="0" y="9405"/>
                    <a:pt x="9405" y="0"/>
                    <a:pt x="21007"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6046" y="-60495"/>
              <a:ext cx="1962772" cy="472728"/>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REPAIR METHODS table below is showing the work Olivia needs to do to repair the peatland. How much each item or task will cost is listed in the column 2, and the column 3 says how many of each Olivia will need.   </a:t>
              </a:r>
            </a:p>
          </p:txBody>
        </p:sp>
      </p:grpSp>
      <p:grpSp>
        <p:nvGrpSpPr>
          <p:cNvPr id="9" name="Group 9"/>
          <p:cNvGrpSpPr/>
          <p:nvPr/>
        </p:nvGrpSpPr>
        <p:grpSpPr>
          <a:xfrm>
            <a:off x="4756830" y="1174919"/>
            <a:ext cx="5511379" cy="588467"/>
            <a:chOff x="-7017" y="20359"/>
            <a:chExt cx="1956848" cy="208939"/>
          </a:xfrm>
        </p:grpSpPr>
        <p:sp>
          <p:nvSpPr>
            <p:cNvPr id="10" name="Freeform 10"/>
            <p:cNvSpPr/>
            <p:nvPr/>
          </p:nvSpPr>
          <p:spPr>
            <a:xfrm>
              <a:off x="12944" y="56929"/>
              <a:ext cx="1936887" cy="151789"/>
            </a:xfrm>
            <a:custGeom>
              <a:avLst/>
              <a:gdLst/>
              <a:ahLst/>
              <a:cxnLst/>
              <a:rect l="l" t="t" r="r" b="b"/>
              <a:pathLst>
                <a:path w="1936887" h="151789">
                  <a:moveTo>
                    <a:pt x="21288" y="0"/>
                  </a:moveTo>
                  <a:lnTo>
                    <a:pt x="1915599" y="0"/>
                  </a:lnTo>
                  <a:cubicBezTo>
                    <a:pt x="1927356" y="0"/>
                    <a:pt x="1936887" y="9531"/>
                    <a:pt x="1936887" y="21288"/>
                  </a:cubicBezTo>
                  <a:lnTo>
                    <a:pt x="1936887" y="130501"/>
                  </a:lnTo>
                  <a:cubicBezTo>
                    <a:pt x="1936887" y="136147"/>
                    <a:pt x="1934644" y="141562"/>
                    <a:pt x="1930652" y="145554"/>
                  </a:cubicBezTo>
                  <a:cubicBezTo>
                    <a:pt x="1926660" y="149546"/>
                    <a:pt x="1921245" y="151789"/>
                    <a:pt x="1915599" y="151789"/>
                  </a:cubicBezTo>
                  <a:lnTo>
                    <a:pt x="21288" y="151789"/>
                  </a:lnTo>
                  <a:cubicBezTo>
                    <a:pt x="9531" y="151789"/>
                    <a:pt x="0" y="142258"/>
                    <a:pt x="0" y="130501"/>
                  </a:cubicBezTo>
                  <a:lnTo>
                    <a:pt x="0" y="21288"/>
                  </a:lnTo>
                  <a:cubicBezTo>
                    <a:pt x="0" y="9531"/>
                    <a:pt x="9531" y="0"/>
                    <a:pt x="21288" y="0"/>
                  </a:cubicBezTo>
                  <a:close/>
                </a:path>
              </a:pathLst>
            </a:custGeom>
            <a:solidFill>
              <a:srgbClr val="F3EBB7"/>
            </a:solidFill>
            <a:ln w="38100" cap="sq">
              <a:solidFill>
                <a:srgbClr val="000000"/>
              </a:solidFill>
              <a:prstDash val="solid"/>
              <a:miter/>
            </a:ln>
          </p:spPr>
          <p:txBody>
            <a:bodyPr/>
            <a:lstStyle/>
            <a:p>
              <a:endParaRPr lang="en-GB"/>
            </a:p>
          </p:txBody>
        </p:sp>
        <p:sp>
          <p:nvSpPr>
            <p:cNvPr id="11" name="TextBox 11"/>
            <p:cNvSpPr txBox="1"/>
            <p:nvPr/>
          </p:nvSpPr>
          <p:spPr>
            <a:xfrm>
              <a:off x="-7017" y="20359"/>
              <a:ext cx="1936887" cy="20893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For this 70-hectare project Oliva has a total of </a:t>
              </a:r>
              <a:r>
                <a:rPr lang="en-US" sz="1399" b="1" dirty="0">
                  <a:solidFill>
                    <a:srgbClr val="000000"/>
                  </a:solidFill>
                  <a:latin typeface="Arial Bold"/>
                  <a:ea typeface="Arial Bold"/>
                  <a:cs typeface="Arial Bold"/>
                  <a:sym typeface="Arial Bold"/>
                </a:rPr>
                <a:t>£_____</a:t>
              </a:r>
              <a:r>
                <a:rPr lang="en-US" sz="1399" dirty="0">
                  <a:solidFill>
                    <a:srgbClr val="000000"/>
                  </a:solidFill>
                  <a:latin typeface="Arial"/>
                  <a:ea typeface="Arial"/>
                  <a:cs typeface="Arial"/>
                  <a:sym typeface="Arial"/>
                </a:rPr>
                <a:t>  </a:t>
              </a:r>
            </a:p>
          </p:txBody>
        </p:sp>
      </p:grpSp>
      <p:graphicFrame>
        <p:nvGraphicFramePr>
          <p:cNvPr id="12" name="Table 12"/>
          <p:cNvGraphicFramePr>
            <a:graphicFrameLocks noGrp="1"/>
          </p:cNvGraphicFramePr>
          <p:nvPr>
            <p:extLst>
              <p:ext uri="{D42A27DB-BD31-4B8C-83A1-F6EECF244321}">
                <p14:modId xmlns:p14="http://schemas.microsoft.com/office/powerpoint/2010/main" val="4197859713"/>
              </p:ext>
            </p:extLst>
          </p:nvPr>
        </p:nvGraphicFramePr>
        <p:xfrm>
          <a:off x="4965700" y="3479659"/>
          <a:ext cx="5486400" cy="3951486"/>
        </p:xfrm>
        <a:graphic>
          <a:graphicData uri="http://schemas.openxmlformats.org/drawingml/2006/table">
            <a:tbl>
              <a:tblPr/>
              <a:tblGrid>
                <a:gridCol w="1295400">
                  <a:extLst>
                    <a:ext uri="{9D8B030D-6E8A-4147-A177-3AD203B41FA5}">
                      <a16:colId xmlns:a16="http://schemas.microsoft.com/office/drawing/2014/main" val="20000"/>
                    </a:ext>
                  </a:extLst>
                </a:gridCol>
                <a:gridCol w="1326024">
                  <a:extLst>
                    <a:ext uri="{9D8B030D-6E8A-4147-A177-3AD203B41FA5}">
                      <a16:colId xmlns:a16="http://schemas.microsoft.com/office/drawing/2014/main" val="20001"/>
                    </a:ext>
                  </a:extLst>
                </a:gridCol>
                <a:gridCol w="1421846">
                  <a:extLst>
                    <a:ext uri="{9D8B030D-6E8A-4147-A177-3AD203B41FA5}">
                      <a16:colId xmlns:a16="http://schemas.microsoft.com/office/drawing/2014/main" val="20002"/>
                    </a:ext>
                  </a:extLst>
                </a:gridCol>
                <a:gridCol w="1443130">
                  <a:extLst>
                    <a:ext uri="{9D8B030D-6E8A-4147-A177-3AD203B41FA5}">
                      <a16:colId xmlns:a16="http://schemas.microsoft.com/office/drawing/2014/main" val="20003"/>
                    </a:ext>
                  </a:extLst>
                </a:gridCol>
              </a:tblGrid>
              <a:tr h="636691">
                <a:tc>
                  <a:txBody>
                    <a:bodyPr/>
                    <a:lstStyle/>
                    <a:p>
                      <a:pPr algn="ctr">
                        <a:lnSpc>
                          <a:spcPts val="1539"/>
                        </a:lnSpc>
                        <a:defRPr/>
                      </a:pPr>
                      <a:r>
                        <a:rPr lang="en-US" sz="1100" dirty="0">
                          <a:solidFill>
                            <a:srgbClr val="000000"/>
                          </a:solidFill>
                          <a:latin typeface="Arial"/>
                          <a:ea typeface="Arial"/>
                          <a:cs typeface="Arial"/>
                          <a:sym typeface="Arial"/>
                        </a:rPr>
                        <a:t>REPAIR METHOD</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679"/>
                        </a:lnSpc>
                        <a:defRPr/>
                      </a:pPr>
                      <a:r>
                        <a:rPr lang="en-US" sz="1200" dirty="0">
                          <a:solidFill>
                            <a:srgbClr val="000000"/>
                          </a:solidFill>
                          <a:latin typeface="Arial"/>
                          <a:ea typeface="Arial"/>
                          <a:cs typeface="Arial"/>
                          <a:sym typeface="Arial"/>
                        </a:rPr>
                        <a:t>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679"/>
                        </a:lnSpc>
                        <a:defRPr/>
                      </a:pPr>
                      <a:r>
                        <a:rPr lang="en-US" sz="1200" dirty="0">
                          <a:solidFill>
                            <a:srgbClr val="000000"/>
                          </a:solidFill>
                          <a:latin typeface="Arial"/>
                          <a:ea typeface="Arial"/>
                          <a:cs typeface="Arial"/>
                          <a:sym typeface="Arial"/>
                        </a:rPr>
                        <a:t>HOW MANY</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679"/>
                        </a:lnSpc>
                        <a:defRPr/>
                      </a:pPr>
                      <a:r>
                        <a:rPr lang="en-US" sz="1200" dirty="0">
                          <a:solidFill>
                            <a:srgbClr val="000000"/>
                          </a:solidFill>
                          <a:latin typeface="Arial"/>
                          <a:ea typeface="Arial"/>
                          <a:cs typeface="Arial"/>
                          <a:sym typeface="Arial"/>
                        </a:rPr>
                        <a:t>TOTAL 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72595">
                <a:tc>
                  <a:txBody>
                    <a:bodyPr/>
                    <a:lstStyle/>
                    <a:p>
                      <a:pPr algn="l">
                        <a:lnSpc>
                          <a:spcPts val="1679"/>
                        </a:lnSpc>
                        <a:defRPr/>
                      </a:pPr>
                      <a:r>
                        <a:rPr lang="en-US" sz="1200" dirty="0">
                          <a:solidFill>
                            <a:srgbClr val="000000"/>
                          </a:solidFill>
                          <a:latin typeface="Arial"/>
                          <a:ea typeface="Arial"/>
                          <a:cs typeface="Arial"/>
                          <a:sym typeface="Arial"/>
                        </a:rPr>
                        <a:t>Blocking drains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536"/>
                        </a:lnSpc>
                        <a:defRPr/>
                      </a:pPr>
                      <a:r>
                        <a:rPr lang="en-US" sz="1100" dirty="0">
                          <a:solidFill>
                            <a:srgbClr val="000000"/>
                          </a:solidFill>
                          <a:latin typeface="Arial"/>
                          <a:ea typeface="Arial"/>
                          <a:cs typeface="Arial"/>
                          <a:sym typeface="Arial"/>
                        </a:rPr>
                        <a:t>Provide the cost for each item in this column  </a:t>
                      </a:r>
                      <a:endParaRPr lang="en-US" sz="1100" dirty="0"/>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536"/>
                        </a:lnSpc>
                        <a:defRPr/>
                      </a:pPr>
                      <a:r>
                        <a:rPr lang="en-US" sz="1100" dirty="0">
                          <a:solidFill>
                            <a:srgbClr val="000000"/>
                          </a:solidFill>
                          <a:latin typeface="Arial"/>
                          <a:ea typeface="Arial"/>
                          <a:cs typeface="Arial"/>
                          <a:sym typeface="Arial"/>
                        </a:rPr>
                        <a:t>Provide how many of each item they need  </a:t>
                      </a:r>
                      <a:endParaRPr lang="en-US" sz="1100" dirty="0"/>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547"/>
                        </a:lnSpc>
                        <a:defRPr/>
                      </a:pPr>
                      <a:r>
                        <a:rPr lang="en-US" sz="1100" dirty="0">
                          <a:solidFill>
                            <a:srgbClr val="000000"/>
                          </a:solidFill>
                          <a:latin typeface="Arial"/>
                          <a:ea typeface="Arial"/>
                          <a:cs typeface="Arial"/>
                          <a:sym typeface="Arial"/>
                        </a:rPr>
                        <a:t>Fill in the first answer for students as an example  </a:t>
                      </a:r>
                      <a:endParaRPr lang="en-US" sz="1100" dirty="0"/>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9799">
                <a:tc>
                  <a:txBody>
                    <a:bodyPr/>
                    <a:lstStyle/>
                    <a:p>
                      <a:pPr algn="l">
                        <a:lnSpc>
                          <a:spcPts val="1539"/>
                        </a:lnSpc>
                        <a:defRPr/>
                      </a:pPr>
                      <a:r>
                        <a:rPr lang="en-US" sz="1100" dirty="0">
                          <a:solidFill>
                            <a:srgbClr val="000000"/>
                          </a:solidFill>
                          <a:latin typeface="Arial"/>
                          <a:ea typeface="Arial"/>
                          <a:cs typeface="Arial"/>
                          <a:sym typeface="Arial"/>
                        </a:rPr>
                        <a:t>Blocking Gullies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407"/>
                        </a:lnSpc>
                        <a:defRPr/>
                      </a:pPr>
                      <a:r>
                        <a:rPr lang="en-US" sz="1100" dirty="0">
                          <a:solidFill>
                            <a:srgbClr val="FF0000"/>
                          </a:solidFill>
                          <a:latin typeface="Arial"/>
                          <a:ea typeface="Arial"/>
                          <a:cs typeface="Arial"/>
                          <a:sym typeface="Arial"/>
                        </a:rPr>
                        <a:t>This column is left blank for pupils to fill in</a:t>
                      </a:r>
                      <a:endParaRPr lang="en-US" sz="1100" dirty="0"/>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79503">
                <a:tc>
                  <a:txBody>
                    <a:bodyPr/>
                    <a:lstStyle/>
                    <a:p>
                      <a:pPr algn="l">
                        <a:lnSpc>
                          <a:spcPts val="1539"/>
                        </a:lnSpc>
                        <a:defRPr/>
                      </a:pPr>
                      <a:r>
                        <a:rPr lang="en-US" sz="1100" dirty="0">
                          <a:solidFill>
                            <a:srgbClr val="000000"/>
                          </a:solidFill>
                          <a:latin typeface="Arial"/>
                          <a:ea typeface="Arial"/>
                          <a:cs typeface="Arial"/>
                          <a:sym typeface="Arial"/>
                        </a:rPr>
                        <a:t>Planting Native Plants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92219">
                <a:tc>
                  <a:txBody>
                    <a:bodyPr/>
                    <a:lstStyle/>
                    <a:p>
                      <a:pPr algn="l">
                        <a:lnSpc>
                          <a:spcPts val="1539"/>
                        </a:lnSpc>
                        <a:defRPr/>
                      </a:pPr>
                      <a:r>
                        <a:rPr lang="en-US" sz="1100" dirty="0">
                          <a:solidFill>
                            <a:srgbClr val="000000"/>
                          </a:solidFill>
                          <a:latin typeface="Arial"/>
                          <a:ea typeface="Arial"/>
                          <a:cs typeface="Arial"/>
                          <a:sym typeface="Arial"/>
                        </a:rPr>
                        <a:t>Timber dams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30679">
                <a:tc>
                  <a:txBody>
                    <a:bodyPr/>
                    <a:lstStyle/>
                    <a:p>
                      <a:pPr algn="l">
                        <a:lnSpc>
                          <a:spcPts val="1679"/>
                        </a:lnSpc>
                        <a:defRPr/>
                      </a:pPr>
                      <a:r>
                        <a:rPr lang="en-US" sz="1200" dirty="0">
                          <a:solidFill>
                            <a:srgbClr val="000000"/>
                          </a:solidFill>
                          <a:latin typeface="Arial"/>
                          <a:ea typeface="Arial"/>
                          <a:cs typeface="Arial"/>
                          <a:sym typeface="Arial"/>
                        </a:rPr>
                        <a:t>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Total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3" name="TextBox 13"/>
          <p:cNvSpPr txBox="1"/>
          <p:nvPr/>
        </p:nvSpPr>
        <p:spPr>
          <a:xfrm>
            <a:off x="756700" y="264248"/>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Editable </a:t>
            </a:r>
          </a:p>
        </p:txBody>
      </p:sp>
      <p:sp>
        <p:nvSpPr>
          <p:cNvPr id="14" name="TextBox 14"/>
          <p:cNvSpPr txBox="1"/>
          <p:nvPr/>
        </p:nvSpPr>
        <p:spPr>
          <a:xfrm>
            <a:off x="258304" y="1373684"/>
            <a:ext cx="4483377" cy="6388737"/>
          </a:xfrm>
          <a:prstGeom prst="rect">
            <a:avLst/>
          </a:prstGeom>
        </p:spPr>
        <p:txBody>
          <a:bodyPr wrap="square" lIns="0" tIns="0" rIns="0" bIns="0" rtlCol="0" anchor="t">
            <a:spAutoFit/>
          </a:bodyPr>
          <a:lstStyle/>
          <a:p>
            <a:pPr>
              <a:lnSpc>
                <a:spcPts val="1959"/>
              </a:lnSpc>
            </a:pPr>
            <a:r>
              <a:rPr lang="en-US" sz="1399" dirty="0">
                <a:solidFill>
                  <a:srgbClr val="000000"/>
                </a:solidFill>
                <a:latin typeface="Arial"/>
                <a:ea typeface="Arial"/>
                <a:cs typeface="Arial"/>
                <a:sym typeface="Arial"/>
              </a:rPr>
              <a:t>Olivia is a conservationist, and her job is to protect peatlands.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Peatlands are important habitats. They are very important because their wet environment provides a home for many special plants and animals.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But peatlands have been damaged and drained, from farming, planting forests and the impacts of climate change.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is working to protect and repair peatlands to be wet and healthy again.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The peatland Olivia has been working on in is near </a:t>
            </a:r>
            <a:r>
              <a:rPr lang="en-US" sz="1399" dirty="0" err="1">
                <a:solidFill>
                  <a:srgbClr val="000000"/>
                </a:solidFill>
                <a:latin typeface="Arial"/>
                <a:ea typeface="Arial"/>
                <a:cs typeface="Arial"/>
                <a:sym typeface="Arial"/>
              </a:rPr>
              <a:t>Sanquhar</a:t>
            </a:r>
            <a:r>
              <a:rPr lang="en-US" sz="1399" dirty="0">
                <a:solidFill>
                  <a:srgbClr val="000000"/>
                </a:solidFill>
                <a:latin typeface="Arial"/>
                <a:ea typeface="Arial"/>
                <a:cs typeface="Arial"/>
                <a:sym typeface="Arial"/>
              </a:rPr>
              <a:t> in Dumfries and Galloway!  </a:t>
            </a:r>
          </a:p>
          <a:p>
            <a:pPr>
              <a:lnSpc>
                <a:spcPts val="1959"/>
              </a:lnSpc>
            </a:pPr>
            <a:r>
              <a:rPr lang="en-US" sz="1399" dirty="0">
                <a:solidFill>
                  <a:srgbClr val="000000"/>
                </a:solidFill>
                <a:latin typeface="Arial"/>
                <a:ea typeface="Arial"/>
                <a:cs typeface="Arial"/>
                <a:sym typeface="Arial"/>
              </a:rPr>
              <a:t>The drains on this peatland are taking a lot of water off the peatland, making it too dry, so the drains need blocking with peat.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needs to pay a team of digger drivers and peatland workers to do the practical work for her. She has asked her friend Jack and his team to come do the work. </a:t>
            </a:r>
          </a:p>
          <a:p>
            <a:pPr>
              <a:lnSpc>
                <a:spcPts val="1959"/>
              </a:lnSpc>
            </a:pPr>
            <a:endParaRPr lang="en-US" sz="1399" dirty="0">
              <a:solidFill>
                <a:srgbClr val="000000"/>
              </a:solidFill>
              <a:latin typeface="Arial"/>
              <a:ea typeface="Arial"/>
              <a:cs typeface="Arial"/>
              <a:sym typeface="Arial"/>
            </a:endParaRPr>
          </a:p>
        </p:txBody>
      </p:sp>
      <p:sp>
        <p:nvSpPr>
          <p:cNvPr id="15" name="TextBox 15"/>
          <p:cNvSpPr txBox="1"/>
          <p:nvPr/>
        </p:nvSpPr>
        <p:spPr>
          <a:xfrm>
            <a:off x="3111153" y="79604"/>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6" name="TextBox 16"/>
          <p:cNvSpPr txBox="1"/>
          <p:nvPr/>
        </p:nvSpPr>
        <p:spPr>
          <a:xfrm>
            <a:off x="4680535" y="3035327"/>
            <a:ext cx="5653408" cy="416589"/>
          </a:xfrm>
          <a:prstGeom prst="rect">
            <a:avLst/>
          </a:prstGeom>
        </p:spPr>
        <p:txBody>
          <a:bodyPr lIns="0" tIns="0" rIns="0" bIns="0" rtlCol="0" anchor="t">
            <a:spAutoFit/>
          </a:bodyPr>
          <a:lstStyle/>
          <a:p>
            <a:pPr algn="ctr">
              <a:lnSpc>
                <a:spcPts val="1679"/>
              </a:lnSpc>
              <a:spcBef>
                <a:spcPct val="0"/>
              </a:spcBef>
            </a:pPr>
            <a:r>
              <a:rPr lang="en-US" sz="1200" b="1" dirty="0">
                <a:solidFill>
                  <a:srgbClr val="000000"/>
                </a:solidFill>
                <a:latin typeface="Arial Bold"/>
                <a:ea typeface="Arial Bold"/>
                <a:cs typeface="Arial Bold"/>
                <a:sym typeface="Arial Bold"/>
              </a:rPr>
              <a:t>Can you fill in the last column to help Olivia work out how much each technique will cost her? </a:t>
            </a:r>
          </a:p>
        </p:txBody>
      </p:sp>
      <p:sp>
        <p:nvSpPr>
          <p:cNvPr id="17" name="Rectangle 16">
            <a:extLst>
              <a:ext uri="{FF2B5EF4-FFF2-40B4-BE49-F238E27FC236}">
                <a16:creationId xmlns:a16="http://schemas.microsoft.com/office/drawing/2014/main" id="{82731D52-9124-71CD-A201-4F5521CD53BB}"/>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TextBox 17">
            <a:extLst>
              <a:ext uri="{FF2B5EF4-FFF2-40B4-BE49-F238E27FC236}">
                <a16:creationId xmlns:a16="http://schemas.microsoft.com/office/drawing/2014/main" id="{61B012C7-147B-87F7-F7F0-C245A9D19D3F}"/>
              </a:ext>
            </a:extLst>
          </p:cNvPr>
          <p:cNvSpPr txBox="1"/>
          <p:nvPr/>
        </p:nvSpPr>
        <p:spPr>
          <a:xfrm>
            <a:off x="1451597" y="826680"/>
            <a:ext cx="8755112"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286849" y="1251489"/>
            <a:ext cx="4497372" cy="1978722"/>
            <a:chOff x="0" y="0"/>
            <a:chExt cx="527629" cy="232143"/>
          </a:xfrm>
        </p:grpSpPr>
        <p:sp>
          <p:nvSpPr>
            <p:cNvPr id="4" name="Freeform 4"/>
            <p:cNvSpPr/>
            <p:nvPr/>
          </p:nvSpPr>
          <p:spPr>
            <a:xfrm>
              <a:off x="0" y="0"/>
              <a:ext cx="527629" cy="232143"/>
            </a:xfrm>
            <a:custGeom>
              <a:avLst/>
              <a:gdLst/>
              <a:ahLst/>
              <a:cxnLst/>
              <a:rect l="l" t="t" r="r" b="b"/>
              <a:pathLst>
                <a:path w="527629" h="232143">
                  <a:moveTo>
                    <a:pt x="25821" y="0"/>
                  </a:moveTo>
                  <a:lnTo>
                    <a:pt x="501808" y="0"/>
                  </a:lnTo>
                  <a:cubicBezTo>
                    <a:pt x="516069" y="0"/>
                    <a:pt x="527629" y="11561"/>
                    <a:pt x="527629" y="25821"/>
                  </a:cubicBezTo>
                  <a:lnTo>
                    <a:pt x="527629" y="206321"/>
                  </a:lnTo>
                  <a:cubicBezTo>
                    <a:pt x="527629" y="220582"/>
                    <a:pt x="516069" y="232143"/>
                    <a:pt x="501808" y="232143"/>
                  </a:cubicBezTo>
                  <a:lnTo>
                    <a:pt x="25821" y="232143"/>
                  </a:lnTo>
                  <a:cubicBezTo>
                    <a:pt x="11561" y="232143"/>
                    <a:pt x="0" y="220582"/>
                    <a:pt x="0" y="206321"/>
                  </a:cubicBezTo>
                  <a:lnTo>
                    <a:pt x="0" y="25821"/>
                  </a:lnTo>
                  <a:cubicBezTo>
                    <a:pt x="0" y="11561"/>
                    <a:pt x="11561" y="0"/>
                    <a:pt x="25821"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5" name="TextBox 5"/>
            <p:cNvSpPr txBox="1"/>
            <p:nvPr/>
          </p:nvSpPr>
          <p:spPr>
            <a:xfrm>
              <a:off x="0" y="-57150"/>
              <a:ext cx="527629" cy="289293"/>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5161067" y="1274237"/>
            <a:ext cx="4906782" cy="427507"/>
            <a:chOff x="0" y="0"/>
            <a:chExt cx="1742182" cy="151789"/>
          </a:xfrm>
        </p:grpSpPr>
        <p:sp>
          <p:nvSpPr>
            <p:cNvPr id="7" name="Freeform 7"/>
            <p:cNvSpPr/>
            <p:nvPr/>
          </p:nvSpPr>
          <p:spPr>
            <a:xfrm>
              <a:off x="0" y="0"/>
              <a:ext cx="1742182" cy="151789"/>
            </a:xfrm>
            <a:custGeom>
              <a:avLst/>
              <a:gdLst/>
              <a:ahLst/>
              <a:cxnLst/>
              <a:rect l="l" t="t" r="r" b="b"/>
              <a:pathLst>
                <a:path w="1742182" h="151789">
                  <a:moveTo>
                    <a:pt x="23667" y="0"/>
                  </a:moveTo>
                  <a:lnTo>
                    <a:pt x="1718515" y="0"/>
                  </a:lnTo>
                  <a:cubicBezTo>
                    <a:pt x="1724792" y="0"/>
                    <a:pt x="1730812" y="2493"/>
                    <a:pt x="1735250" y="6932"/>
                  </a:cubicBezTo>
                  <a:cubicBezTo>
                    <a:pt x="1739689" y="11370"/>
                    <a:pt x="1742182" y="17390"/>
                    <a:pt x="1742182" y="23667"/>
                  </a:cubicBezTo>
                  <a:lnTo>
                    <a:pt x="1742182" y="128122"/>
                  </a:lnTo>
                  <a:cubicBezTo>
                    <a:pt x="1742182" y="134399"/>
                    <a:pt x="1739689" y="140419"/>
                    <a:pt x="1735250" y="144857"/>
                  </a:cubicBezTo>
                  <a:cubicBezTo>
                    <a:pt x="1730812" y="149295"/>
                    <a:pt x="1724792" y="151789"/>
                    <a:pt x="1718515" y="151789"/>
                  </a:cubicBezTo>
                  <a:lnTo>
                    <a:pt x="23667" y="151789"/>
                  </a:lnTo>
                  <a:cubicBezTo>
                    <a:pt x="10596" y="151789"/>
                    <a:pt x="0" y="141193"/>
                    <a:pt x="0" y="128122"/>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0" y="-57150"/>
              <a:ext cx="1742182"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QUESTIONS</a:t>
              </a:r>
            </a:p>
          </p:txBody>
        </p:sp>
      </p:grpSp>
      <p:graphicFrame>
        <p:nvGraphicFramePr>
          <p:cNvPr id="9" name="Table 9"/>
          <p:cNvGraphicFramePr>
            <a:graphicFrameLocks noGrp="1"/>
          </p:cNvGraphicFramePr>
          <p:nvPr/>
        </p:nvGraphicFramePr>
        <p:xfrm>
          <a:off x="265256" y="3392140"/>
          <a:ext cx="4497373" cy="3626847"/>
        </p:xfrm>
        <a:graphic>
          <a:graphicData uri="http://schemas.openxmlformats.org/drawingml/2006/table">
            <a:tbl>
              <a:tblPr/>
              <a:tblGrid>
                <a:gridCol w="1345405">
                  <a:extLst>
                    <a:ext uri="{9D8B030D-6E8A-4147-A177-3AD203B41FA5}">
                      <a16:colId xmlns:a16="http://schemas.microsoft.com/office/drawing/2014/main" val="20000"/>
                    </a:ext>
                  </a:extLst>
                </a:gridCol>
                <a:gridCol w="1070142">
                  <a:extLst>
                    <a:ext uri="{9D8B030D-6E8A-4147-A177-3AD203B41FA5}">
                      <a16:colId xmlns:a16="http://schemas.microsoft.com/office/drawing/2014/main" val="20001"/>
                    </a:ext>
                  </a:extLst>
                </a:gridCol>
                <a:gridCol w="1287454">
                  <a:extLst>
                    <a:ext uri="{9D8B030D-6E8A-4147-A177-3AD203B41FA5}">
                      <a16:colId xmlns:a16="http://schemas.microsoft.com/office/drawing/2014/main" val="20002"/>
                    </a:ext>
                  </a:extLst>
                </a:gridCol>
                <a:gridCol w="794372">
                  <a:extLst>
                    <a:ext uri="{9D8B030D-6E8A-4147-A177-3AD203B41FA5}">
                      <a16:colId xmlns:a16="http://schemas.microsoft.com/office/drawing/2014/main" val="20003"/>
                    </a:ext>
                  </a:extLst>
                </a:gridCol>
              </a:tblGrid>
              <a:tr h="662444">
                <a:tc>
                  <a:txBody>
                    <a:bodyPr/>
                    <a:lstStyle/>
                    <a:p>
                      <a:pPr algn="l">
                        <a:lnSpc>
                          <a:spcPts val="1819"/>
                        </a:lnSpc>
                        <a:defRPr/>
                      </a:pPr>
                      <a:r>
                        <a:rPr lang="en-US" sz="1300">
                          <a:solidFill>
                            <a:srgbClr val="000000"/>
                          </a:solidFill>
                          <a:latin typeface="Arial"/>
                          <a:ea typeface="Arial"/>
                          <a:cs typeface="Arial"/>
                          <a:sym typeface="Arial"/>
                        </a:rPr>
                        <a:t>ITEM</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HOW MANY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3497">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83497">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44328">
                <a:tc>
                  <a:txBody>
                    <a:bodyPr/>
                    <a:lstStyle/>
                    <a:p>
                      <a:pPr algn="l">
                        <a:lnSpc>
                          <a:spcPts val="1819"/>
                        </a:lnSpc>
                        <a:defRPr/>
                      </a:pPr>
                      <a:r>
                        <a:rPr lang="en-US" sz="1300">
                          <a:solidFill>
                            <a:srgbClr val="000000"/>
                          </a:solidFill>
                          <a:latin typeface="Arial"/>
                          <a:ea typeface="Arial"/>
                          <a:cs typeface="Arial"/>
                          <a:sym typeface="Arial"/>
                        </a:rPr>
                        <a:t>Welfare (Toilets and rest place workers)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3081">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 name="TextBox 10"/>
          <p:cNvSpPr txBox="1"/>
          <p:nvPr/>
        </p:nvSpPr>
        <p:spPr>
          <a:xfrm>
            <a:off x="756000" y="444004"/>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Editable </a:t>
            </a:r>
          </a:p>
        </p:txBody>
      </p:sp>
      <p:sp>
        <p:nvSpPr>
          <p:cNvPr id="11" name="TextBox 11"/>
          <p:cNvSpPr txBox="1"/>
          <p:nvPr/>
        </p:nvSpPr>
        <p:spPr>
          <a:xfrm>
            <a:off x="391922" y="1238890"/>
            <a:ext cx="4244045" cy="1772088"/>
          </a:xfrm>
          <a:prstGeom prst="rect">
            <a:avLst/>
          </a:prstGeom>
        </p:spPr>
        <p:txBody>
          <a:bodyPr lIns="0" tIns="0" rIns="0" bIns="0" rtlCol="0" anchor="t">
            <a:spAutoFit/>
          </a:bodyPr>
          <a:lstStyle/>
          <a:p>
            <a:pPr>
              <a:lnSpc>
                <a:spcPts val="1959"/>
              </a:lnSpc>
            </a:pPr>
            <a:r>
              <a:rPr lang="en-US" sz="1399">
                <a:solidFill>
                  <a:srgbClr val="000000"/>
                </a:solidFill>
                <a:latin typeface="Arial"/>
                <a:ea typeface="Arial"/>
                <a:cs typeface="Arial"/>
                <a:sym typeface="Arial"/>
              </a:rPr>
              <a:t>Olivia will also need to pay the workers for their time working and pay for the machines they need. This is shown in the PROJECT COSTS table below.  </a:t>
            </a:r>
          </a:p>
          <a:p>
            <a:pPr>
              <a:lnSpc>
                <a:spcPts val="1959"/>
              </a:lnSpc>
            </a:pPr>
            <a:endParaRPr lang="en-US" sz="1399">
              <a:solidFill>
                <a:srgbClr val="000000"/>
              </a:solidFill>
              <a:latin typeface="Arial"/>
              <a:ea typeface="Arial"/>
              <a:cs typeface="Arial"/>
              <a:sym typeface="Arial"/>
            </a:endParaRPr>
          </a:p>
          <a:p>
            <a:pPr>
              <a:lnSpc>
                <a:spcPts val="1959"/>
              </a:lnSpc>
            </a:pPr>
            <a:r>
              <a:rPr lang="en-US" sz="1399">
                <a:solidFill>
                  <a:srgbClr val="000000"/>
                </a:solidFill>
                <a:latin typeface="Arial"/>
                <a:ea typeface="Arial"/>
                <a:cs typeface="Arial"/>
                <a:sym typeface="Arial"/>
              </a:rPr>
              <a:t>Please calculate the costs for the final column like you did in the table above. The first answer has been done for you.</a:t>
            </a:r>
          </a:p>
        </p:txBody>
      </p:sp>
      <p:sp>
        <p:nvSpPr>
          <p:cNvPr id="12" name="TextBox 12"/>
          <p:cNvSpPr txBox="1"/>
          <p:nvPr/>
        </p:nvSpPr>
        <p:spPr>
          <a:xfrm>
            <a:off x="3120097" y="129608"/>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3" name="TextBox 13"/>
          <p:cNvSpPr txBox="1"/>
          <p:nvPr/>
        </p:nvSpPr>
        <p:spPr>
          <a:xfrm>
            <a:off x="5184327" y="1886723"/>
            <a:ext cx="5389975" cy="5372753"/>
          </a:xfrm>
          <a:prstGeom prst="rect">
            <a:avLst/>
          </a:prstGeom>
        </p:spPr>
        <p:txBody>
          <a:bodyPr lIns="0" tIns="0" rIns="0" bIns="0" rtlCol="0" anchor="t">
            <a:spAutoFit/>
          </a:bodyPr>
          <a:lstStyle/>
          <a:p>
            <a:pPr>
              <a:lnSpc>
                <a:spcPts val="1976"/>
              </a:lnSpc>
            </a:pPr>
            <a:r>
              <a:rPr lang="en-US" sz="1300" dirty="0">
                <a:solidFill>
                  <a:srgbClr val="000000"/>
                </a:solidFill>
                <a:latin typeface="Arial"/>
                <a:ea typeface="Arial"/>
                <a:cs typeface="Arial"/>
                <a:sym typeface="Arial"/>
              </a:rPr>
              <a:t>Q1) How much will it cost to plant the native plants?</a:t>
            </a:r>
          </a:p>
          <a:p>
            <a:pPr>
              <a:lnSpc>
                <a:spcPts val="1976"/>
              </a:lnSpc>
            </a:pPr>
            <a:r>
              <a:rPr lang="en-US" sz="1300" dirty="0">
                <a:solidFill>
                  <a:srgbClr val="000000"/>
                </a:solidFill>
                <a:latin typeface="Arial"/>
                <a:ea typeface="Arial"/>
                <a:cs typeface="Arial"/>
                <a:sym typeface="Arial"/>
              </a:rPr>
              <a:t>Q2) How much will it cost to buy the machines? </a:t>
            </a:r>
          </a:p>
          <a:p>
            <a:pPr>
              <a:lnSpc>
                <a:spcPts val="1976"/>
              </a:lnSpc>
            </a:pPr>
            <a:r>
              <a:rPr lang="en-US" sz="1300" dirty="0">
                <a:solidFill>
                  <a:srgbClr val="000000"/>
                </a:solidFill>
                <a:latin typeface="Arial"/>
                <a:ea typeface="Arial"/>
                <a:cs typeface="Arial"/>
                <a:sym typeface="Arial"/>
              </a:rPr>
              <a:t>Q3) What is the total cost of all the repair methods?</a:t>
            </a:r>
          </a:p>
          <a:p>
            <a:pPr>
              <a:lnSpc>
                <a:spcPts val="1976"/>
              </a:lnSpc>
            </a:pPr>
            <a:r>
              <a:rPr lang="en-US" sz="1300" dirty="0">
                <a:solidFill>
                  <a:srgbClr val="000000"/>
                </a:solidFill>
                <a:latin typeface="Arial"/>
                <a:ea typeface="Arial"/>
                <a:cs typeface="Arial"/>
                <a:sym typeface="Arial"/>
              </a:rPr>
              <a:t>Q4) What is the total cost of the project costs?</a:t>
            </a:r>
          </a:p>
          <a:p>
            <a:pPr>
              <a:lnSpc>
                <a:spcPts val="1976"/>
              </a:lnSpc>
            </a:pPr>
            <a:r>
              <a:rPr lang="en-US" sz="1300" dirty="0">
                <a:solidFill>
                  <a:srgbClr val="000000"/>
                </a:solidFill>
                <a:latin typeface="Arial"/>
                <a:ea typeface="Arial"/>
                <a:cs typeface="Arial"/>
                <a:sym typeface="Arial"/>
              </a:rPr>
              <a:t>Q5) What is the total for the whole project? </a:t>
            </a:r>
          </a:p>
          <a:p>
            <a:pPr>
              <a:lnSpc>
                <a:spcPts val="1976"/>
              </a:lnSpc>
            </a:pPr>
            <a:r>
              <a:rPr lang="en-US" sz="1300" dirty="0">
                <a:solidFill>
                  <a:srgbClr val="000000"/>
                </a:solidFill>
                <a:latin typeface="Arial"/>
                <a:ea typeface="Arial"/>
                <a:cs typeface="Arial"/>
                <a:sym typeface="Arial"/>
              </a:rPr>
              <a:t>Q6) Remember Olivia started with </a:t>
            </a:r>
            <a:r>
              <a:rPr lang="en-US" sz="1300" b="1" dirty="0">
                <a:solidFill>
                  <a:srgbClr val="000000"/>
                </a:solidFill>
                <a:latin typeface="Arial Bold"/>
                <a:ea typeface="Arial Bold"/>
                <a:cs typeface="Arial Bold"/>
                <a:sym typeface="Arial Bold"/>
              </a:rPr>
              <a:t>£_____</a:t>
            </a:r>
            <a:r>
              <a:rPr lang="en-US" sz="1300" dirty="0">
                <a:solidFill>
                  <a:srgbClr val="000000"/>
                </a:solidFill>
                <a:latin typeface="Arial"/>
                <a:ea typeface="Arial"/>
                <a:cs typeface="Arial"/>
                <a:sym typeface="Arial"/>
              </a:rPr>
              <a:t>. From working out the whole  project cost, how much money does Olivia have left over? </a:t>
            </a:r>
          </a:p>
          <a:p>
            <a:pPr marL="280653" lvl="1" indent="-140327">
              <a:lnSpc>
                <a:spcPts val="1976"/>
              </a:lnSpc>
              <a:buFont typeface="Arial"/>
              <a:buChar char="•"/>
            </a:pPr>
            <a:r>
              <a:rPr lang="en-US" sz="1300" dirty="0">
                <a:solidFill>
                  <a:srgbClr val="000000"/>
                </a:solidFill>
                <a:latin typeface="Arial"/>
                <a:ea typeface="Arial"/>
                <a:cs typeface="Arial"/>
                <a:sym typeface="Arial"/>
              </a:rPr>
              <a:t>Subtract the total project cost from</a:t>
            </a:r>
            <a:r>
              <a:rPr lang="en-US" sz="1300" b="1" dirty="0">
                <a:solidFill>
                  <a:srgbClr val="000000"/>
                </a:solidFill>
                <a:latin typeface="Arial Bold"/>
                <a:ea typeface="Arial Bold"/>
                <a:cs typeface="Arial Bold"/>
                <a:sym typeface="Arial Bold"/>
              </a:rPr>
              <a:t> £____</a:t>
            </a:r>
            <a:r>
              <a:rPr lang="en-US" sz="1300" dirty="0">
                <a:solidFill>
                  <a:srgbClr val="000000"/>
                </a:solidFill>
                <a:latin typeface="Arial"/>
                <a:ea typeface="Arial"/>
                <a:cs typeface="Arial"/>
                <a:sym typeface="Arial"/>
              </a:rPr>
              <a:t> to see how much money Olivia has left. </a:t>
            </a:r>
          </a:p>
          <a:p>
            <a:pPr>
              <a:lnSpc>
                <a:spcPts val="1976"/>
              </a:lnSpc>
            </a:pPr>
            <a:endParaRPr lang="en-US" sz="1300" dirty="0">
              <a:solidFill>
                <a:srgbClr val="000000"/>
              </a:solidFill>
              <a:latin typeface="Arial"/>
              <a:ea typeface="Arial"/>
              <a:cs typeface="Arial"/>
              <a:sym typeface="Arial"/>
            </a:endParaRPr>
          </a:p>
          <a:p>
            <a:pPr>
              <a:lnSpc>
                <a:spcPts val="1976"/>
              </a:lnSpc>
            </a:pPr>
            <a:r>
              <a:rPr lang="en-US" sz="1300" dirty="0">
                <a:solidFill>
                  <a:srgbClr val="000000"/>
                </a:solidFill>
                <a:latin typeface="Arial"/>
                <a:ea typeface="Arial"/>
                <a:cs typeface="Arial"/>
                <a:sym typeface="Arial"/>
              </a:rPr>
              <a:t>Q7) With the money Olivia has left over how many more Timber dams could she buy?</a:t>
            </a:r>
          </a:p>
          <a:p>
            <a:pPr marL="280653" lvl="1" indent="-140327">
              <a:lnSpc>
                <a:spcPts val="1976"/>
              </a:lnSpc>
              <a:buFont typeface="Arial"/>
              <a:buChar char="•"/>
            </a:pPr>
            <a:r>
              <a:rPr lang="en-US" sz="1300" dirty="0">
                <a:solidFill>
                  <a:srgbClr val="000000"/>
                </a:solidFill>
                <a:latin typeface="Arial"/>
                <a:ea typeface="Arial"/>
                <a:cs typeface="Arial"/>
                <a:sym typeface="Arial"/>
              </a:rPr>
              <a:t>Divide Olivia’s leftover money by the cost of one timber dam to see how many more drains can be blocked </a:t>
            </a:r>
          </a:p>
          <a:p>
            <a:pPr marL="140326" lvl="1">
              <a:lnSpc>
                <a:spcPts val="1976"/>
              </a:lnSpc>
            </a:pPr>
            <a:endParaRPr lang="en-US" sz="1300" dirty="0">
              <a:solidFill>
                <a:srgbClr val="000000"/>
              </a:solidFill>
              <a:latin typeface="Arial"/>
              <a:ea typeface="Arial"/>
              <a:cs typeface="Arial"/>
              <a:sym typeface="Arial"/>
            </a:endParaRPr>
          </a:p>
          <a:p>
            <a:pPr>
              <a:lnSpc>
                <a:spcPts val="1976"/>
              </a:lnSpc>
            </a:pPr>
            <a:r>
              <a:rPr lang="en-US" sz="1300" dirty="0">
                <a:solidFill>
                  <a:srgbClr val="000000"/>
                </a:solidFill>
                <a:latin typeface="Arial"/>
                <a:ea typeface="Arial"/>
                <a:cs typeface="Arial"/>
                <a:sym typeface="Arial"/>
              </a:rPr>
              <a:t>Q8) It was so wet that one of the machines got stuck! Jack has had to buy and bring in another machine. How much does the project cost in total now? ·</a:t>
            </a:r>
          </a:p>
          <a:p>
            <a:pPr marL="280653" lvl="1" indent="-140327">
              <a:lnSpc>
                <a:spcPts val="1976"/>
              </a:lnSpc>
              <a:buFont typeface="Arial"/>
              <a:buChar char="•"/>
            </a:pPr>
            <a:r>
              <a:rPr lang="en-US" sz="1300" dirty="0">
                <a:solidFill>
                  <a:srgbClr val="000000"/>
                </a:solidFill>
                <a:latin typeface="Arial"/>
                <a:ea typeface="Arial"/>
                <a:cs typeface="Arial"/>
                <a:sym typeface="Arial"/>
              </a:rPr>
              <a:t>Add the cost of one machine onto the project total </a:t>
            </a:r>
          </a:p>
          <a:p>
            <a:pPr>
              <a:lnSpc>
                <a:spcPts val="2128"/>
              </a:lnSpc>
            </a:pPr>
            <a:endParaRPr lang="en-US" sz="1300" dirty="0">
              <a:solidFill>
                <a:srgbClr val="000000"/>
              </a:solidFill>
              <a:latin typeface="Arial"/>
              <a:ea typeface="Arial"/>
              <a:cs typeface="Arial"/>
              <a:sym typeface="Arial"/>
            </a:endParaRPr>
          </a:p>
          <a:p>
            <a:pPr>
              <a:lnSpc>
                <a:spcPts val="2010"/>
              </a:lnSpc>
              <a:spcBef>
                <a:spcPct val="0"/>
              </a:spcBef>
            </a:pPr>
            <a:endParaRPr lang="en-US" sz="1300" dirty="0">
              <a:solidFill>
                <a:srgbClr val="000000"/>
              </a:solidFill>
              <a:latin typeface="Arial"/>
              <a:ea typeface="Arial"/>
              <a:cs typeface="Arial"/>
              <a:sym typeface="Arial"/>
            </a:endParaRPr>
          </a:p>
        </p:txBody>
      </p:sp>
      <p:sp>
        <p:nvSpPr>
          <p:cNvPr id="14" name="Rectangle 13">
            <a:extLst>
              <a:ext uri="{FF2B5EF4-FFF2-40B4-BE49-F238E27FC236}">
                <a16:creationId xmlns:a16="http://schemas.microsoft.com/office/drawing/2014/main" id="{9D4899DB-563A-D4C0-D789-A9FECAC62490}"/>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205511" y="1520038"/>
            <a:ext cx="10298749" cy="5391984"/>
            <a:chOff x="0" y="0"/>
            <a:chExt cx="1208244" cy="632585"/>
          </a:xfrm>
        </p:grpSpPr>
        <p:sp>
          <p:nvSpPr>
            <p:cNvPr id="4" name="Freeform 4"/>
            <p:cNvSpPr/>
            <p:nvPr/>
          </p:nvSpPr>
          <p:spPr>
            <a:xfrm>
              <a:off x="0" y="0"/>
              <a:ext cx="1208244" cy="632585"/>
            </a:xfrm>
            <a:custGeom>
              <a:avLst/>
              <a:gdLst/>
              <a:ahLst/>
              <a:cxnLst/>
              <a:rect l="l" t="t" r="r" b="b"/>
              <a:pathLst>
                <a:path w="1208244" h="632585">
                  <a:moveTo>
                    <a:pt x="11276" y="0"/>
                  </a:moveTo>
                  <a:lnTo>
                    <a:pt x="1196968" y="0"/>
                  </a:lnTo>
                  <a:cubicBezTo>
                    <a:pt x="1203196" y="0"/>
                    <a:pt x="1208244" y="5048"/>
                    <a:pt x="1208244" y="11276"/>
                  </a:cubicBezTo>
                  <a:lnTo>
                    <a:pt x="1208244" y="621309"/>
                  </a:lnTo>
                  <a:cubicBezTo>
                    <a:pt x="1208244" y="624299"/>
                    <a:pt x="1207056" y="627168"/>
                    <a:pt x="1204941" y="629282"/>
                  </a:cubicBezTo>
                  <a:cubicBezTo>
                    <a:pt x="1202827" y="631397"/>
                    <a:pt x="1199959" y="632585"/>
                    <a:pt x="1196968" y="632585"/>
                  </a:cubicBezTo>
                  <a:lnTo>
                    <a:pt x="11276" y="632585"/>
                  </a:lnTo>
                  <a:cubicBezTo>
                    <a:pt x="5048" y="632585"/>
                    <a:pt x="0" y="627536"/>
                    <a:pt x="0" y="621309"/>
                  </a:cubicBezTo>
                  <a:lnTo>
                    <a:pt x="0" y="11276"/>
                  </a:lnTo>
                  <a:cubicBezTo>
                    <a:pt x="0" y="5048"/>
                    <a:pt x="5048" y="0"/>
                    <a:pt x="11276"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1208244" cy="689735"/>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2116463" y="6889586"/>
            <a:ext cx="6446588" cy="588467"/>
            <a:chOff x="-2340" y="-4703"/>
            <a:chExt cx="2288899" cy="208939"/>
          </a:xfrm>
        </p:grpSpPr>
        <p:sp>
          <p:nvSpPr>
            <p:cNvPr id="7" name="Freeform 7"/>
            <p:cNvSpPr/>
            <p:nvPr/>
          </p:nvSpPr>
          <p:spPr>
            <a:xfrm>
              <a:off x="2589" y="31116"/>
              <a:ext cx="2283970" cy="151789"/>
            </a:xfrm>
            <a:custGeom>
              <a:avLst/>
              <a:gdLst/>
              <a:ahLst/>
              <a:cxnLst/>
              <a:rect l="l" t="t" r="r" b="b"/>
              <a:pathLst>
                <a:path w="2283970" h="151789">
                  <a:moveTo>
                    <a:pt x="18053" y="0"/>
                  </a:moveTo>
                  <a:lnTo>
                    <a:pt x="2265917" y="0"/>
                  </a:lnTo>
                  <a:cubicBezTo>
                    <a:pt x="2270705" y="0"/>
                    <a:pt x="2275296" y="1902"/>
                    <a:pt x="2278682" y="5288"/>
                  </a:cubicBezTo>
                  <a:cubicBezTo>
                    <a:pt x="2282067" y="8673"/>
                    <a:pt x="2283970" y="13265"/>
                    <a:pt x="2283970" y="18053"/>
                  </a:cubicBezTo>
                  <a:lnTo>
                    <a:pt x="2283970" y="133736"/>
                  </a:lnTo>
                  <a:cubicBezTo>
                    <a:pt x="2283970" y="138524"/>
                    <a:pt x="2282067" y="143116"/>
                    <a:pt x="2278682" y="146501"/>
                  </a:cubicBezTo>
                  <a:cubicBezTo>
                    <a:pt x="2275296" y="149887"/>
                    <a:pt x="2270705" y="151789"/>
                    <a:pt x="2265917" y="151789"/>
                  </a:cubicBezTo>
                  <a:lnTo>
                    <a:pt x="18053" y="151789"/>
                  </a:lnTo>
                  <a:cubicBezTo>
                    <a:pt x="13265" y="151789"/>
                    <a:pt x="8673" y="149887"/>
                    <a:pt x="5288" y="146501"/>
                  </a:cubicBezTo>
                  <a:cubicBezTo>
                    <a:pt x="1902" y="143116"/>
                    <a:pt x="0" y="138524"/>
                    <a:pt x="0" y="133736"/>
                  </a:cubicBezTo>
                  <a:lnTo>
                    <a:pt x="0" y="18053"/>
                  </a:lnTo>
                  <a:cubicBezTo>
                    <a:pt x="0" y="13265"/>
                    <a:pt x="1902" y="8673"/>
                    <a:pt x="5288" y="5288"/>
                  </a:cubicBezTo>
                  <a:cubicBezTo>
                    <a:pt x="8673" y="1902"/>
                    <a:pt x="13265" y="0"/>
                    <a:pt x="18053"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2340" y="-4703"/>
              <a:ext cx="2283969" cy="20893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For this 70-hectare project Oliva has a total of </a:t>
              </a:r>
              <a:r>
                <a:rPr lang="en-US" sz="1399" b="1" dirty="0">
                  <a:solidFill>
                    <a:srgbClr val="000000"/>
                  </a:solidFill>
                  <a:latin typeface="Arial Bold"/>
                  <a:ea typeface="Arial Bold"/>
                  <a:cs typeface="Arial Bold"/>
                  <a:sym typeface="Arial Bold"/>
                </a:rPr>
                <a:t>£______ </a:t>
              </a:r>
              <a:r>
                <a:rPr lang="en-US" sz="1399" dirty="0">
                  <a:solidFill>
                    <a:srgbClr val="000000"/>
                  </a:solidFill>
                  <a:latin typeface="Arial"/>
                  <a:ea typeface="Arial"/>
                  <a:cs typeface="Arial"/>
                  <a:sym typeface="Arial"/>
                </a:rPr>
                <a:t>available to spend.</a:t>
              </a:r>
            </a:p>
          </p:txBody>
        </p:sp>
      </p:grpSp>
      <p:sp>
        <p:nvSpPr>
          <p:cNvPr id="9" name="TextBox 9"/>
          <p:cNvSpPr txBox="1"/>
          <p:nvPr/>
        </p:nvSpPr>
        <p:spPr>
          <a:xfrm>
            <a:off x="756698" y="351481"/>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Editable: Challenged</a:t>
            </a:r>
          </a:p>
        </p:txBody>
      </p:sp>
      <p:sp>
        <p:nvSpPr>
          <p:cNvPr id="10" name="TextBox 10"/>
          <p:cNvSpPr txBox="1"/>
          <p:nvPr/>
        </p:nvSpPr>
        <p:spPr>
          <a:xfrm>
            <a:off x="449174" y="1720853"/>
            <a:ext cx="10045422" cy="5362494"/>
          </a:xfrm>
          <a:prstGeom prst="rect">
            <a:avLst/>
          </a:prstGeom>
        </p:spPr>
        <p:txBody>
          <a:bodyPr lIns="0" tIns="0" rIns="0" bIns="0" rtlCol="0" anchor="t">
            <a:spAutoFit/>
          </a:bodyPr>
          <a:lstStyle/>
          <a:p>
            <a:pPr>
              <a:lnSpc>
                <a:spcPts val="2099"/>
              </a:lnSpc>
            </a:pPr>
            <a:r>
              <a:rPr lang="en-US" sz="1499" dirty="0">
                <a:solidFill>
                  <a:srgbClr val="000000"/>
                </a:solidFill>
                <a:latin typeface="Arial"/>
                <a:ea typeface="Arial"/>
                <a:cs typeface="Arial"/>
                <a:sym typeface="Arial"/>
              </a:rPr>
              <a:t>Olivia is a conservationist, and her job is to protect peatlands.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Peatlands are important habitats that are waterlogged and are formed of a dark soil called peat. They are very important because their wet environment provides a home for many special plants and animals. The peat soil is made up from plants dying and slowly breaking down, these plants store a lot of carbon, and this carbon gets stored in the peatland. Healthy peatlands that store carbon are helping to fight climate change.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But peatlands have been damaged and drained from farming, planting forests and the impacts of climate change. This drains the water from the peatland, making them very dry and unhealthy. An unhealthy and dry peatland can harm the plants and animals that live there, and it can release carbon into the atmosphere and contribute to climate change.  </a:t>
            </a:r>
          </a:p>
          <a:p>
            <a:pPr>
              <a:lnSpc>
                <a:spcPts val="2099"/>
              </a:lnSpc>
            </a:pPr>
            <a:r>
              <a:rPr lang="en-US" sz="1499" dirty="0">
                <a:solidFill>
                  <a:srgbClr val="000000"/>
                </a:solidFill>
                <a:latin typeface="Arial"/>
                <a:ea typeface="Arial"/>
                <a:cs typeface="Arial"/>
                <a:sym typeface="Arial"/>
              </a:rPr>
              <a:t>Olivia is working to protect and restore peatlands to be wet and healthy again.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The peatland Olivia has been working on is near </a:t>
            </a:r>
            <a:r>
              <a:rPr lang="en-US" sz="1499" b="1" dirty="0" err="1">
                <a:solidFill>
                  <a:srgbClr val="000000"/>
                </a:solidFill>
                <a:latin typeface="Arial Bold"/>
                <a:ea typeface="Arial Bold"/>
                <a:cs typeface="Arial Bold"/>
                <a:sym typeface="Arial Bold"/>
              </a:rPr>
              <a:t>Sanquhar</a:t>
            </a:r>
            <a:r>
              <a:rPr lang="en-US" sz="1499" dirty="0">
                <a:solidFill>
                  <a:srgbClr val="000000"/>
                </a:solidFill>
                <a:latin typeface="Arial"/>
                <a:ea typeface="Arial"/>
                <a:cs typeface="Arial"/>
                <a:sym typeface="Arial"/>
              </a:rPr>
              <a:t> in Dumfries and Galloway! Olivia and her team have worked out what they need to do on the peatland to restore it and make it healthy again. The drains on this peatland are taking a lot of water off the peatland, making it too dry, so the drains need blocking with peat.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However, it will cost money to restore this peatland. Olivia will also need to pay a team of digger drivers and peatland restoration specialists to do the practical work for her. She has asked her friend Jack and his team to come do the work. </a:t>
            </a:r>
          </a:p>
          <a:p>
            <a:pPr>
              <a:lnSpc>
                <a:spcPts val="2099"/>
              </a:lnSpc>
            </a:pPr>
            <a:endParaRPr lang="en-US" sz="1499" dirty="0">
              <a:solidFill>
                <a:srgbClr val="000000"/>
              </a:solidFill>
              <a:latin typeface="Arial"/>
              <a:ea typeface="Arial"/>
              <a:cs typeface="Arial"/>
              <a:sym typeface="Arial"/>
            </a:endParaRPr>
          </a:p>
        </p:txBody>
      </p:sp>
      <p:sp>
        <p:nvSpPr>
          <p:cNvPr id="11" name="TextBox 11"/>
          <p:cNvSpPr txBox="1"/>
          <p:nvPr/>
        </p:nvSpPr>
        <p:spPr>
          <a:xfrm>
            <a:off x="2984500" y="67344"/>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2" name="Rectangle 11">
            <a:extLst>
              <a:ext uri="{FF2B5EF4-FFF2-40B4-BE49-F238E27FC236}">
                <a16:creationId xmlns:a16="http://schemas.microsoft.com/office/drawing/2014/main" id="{B44CF870-CC5F-A042-BEAA-12E40A54D188}"/>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E65FD118-5402-0F6E-938D-05F8BD54B13F}"/>
              </a:ext>
            </a:extLst>
          </p:cNvPr>
          <p:cNvSpPr txBox="1"/>
          <p:nvPr/>
        </p:nvSpPr>
        <p:spPr>
          <a:xfrm>
            <a:off x="1079500" y="947675"/>
            <a:ext cx="9001434"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225824" y="1250218"/>
            <a:ext cx="4816677" cy="1913407"/>
            <a:chOff x="0" y="0"/>
            <a:chExt cx="3582214" cy="679367"/>
          </a:xfrm>
        </p:grpSpPr>
        <p:sp>
          <p:nvSpPr>
            <p:cNvPr id="4" name="Freeform 4"/>
            <p:cNvSpPr/>
            <p:nvPr/>
          </p:nvSpPr>
          <p:spPr>
            <a:xfrm>
              <a:off x="0" y="0"/>
              <a:ext cx="3582214" cy="679367"/>
            </a:xfrm>
            <a:custGeom>
              <a:avLst/>
              <a:gdLst/>
              <a:ahLst/>
              <a:cxnLst/>
              <a:rect l="l" t="t" r="r" b="b"/>
              <a:pathLst>
                <a:path w="3582214" h="679367">
                  <a:moveTo>
                    <a:pt x="11510" y="0"/>
                  </a:moveTo>
                  <a:lnTo>
                    <a:pt x="3570704" y="0"/>
                  </a:lnTo>
                  <a:cubicBezTo>
                    <a:pt x="3573757" y="0"/>
                    <a:pt x="3576684" y="1213"/>
                    <a:pt x="3578843" y="3371"/>
                  </a:cubicBezTo>
                  <a:cubicBezTo>
                    <a:pt x="3581002" y="5530"/>
                    <a:pt x="3582214" y="8458"/>
                    <a:pt x="3582214" y="11510"/>
                  </a:cubicBezTo>
                  <a:lnTo>
                    <a:pt x="3582214" y="667856"/>
                  </a:lnTo>
                  <a:cubicBezTo>
                    <a:pt x="3582214" y="670909"/>
                    <a:pt x="3581002" y="673837"/>
                    <a:pt x="3578843" y="675995"/>
                  </a:cubicBezTo>
                  <a:cubicBezTo>
                    <a:pt x="3576684" y="678154"/>
                    <a:pt x="3573757" y="679367"/>
                    <a:pt x="3570704" y="679367"/>
                  </a:cubicBezTo>
                  <a:lnTo>
                    <a:pt x="11510" y="679367"/>
                  </a:lnTo>
                  <a:cubicBezTo>
                    <a:pt x="8458" y="679367"/>
                    <a:pt x="5530" y="678154"/>
                    <a:pt x="3371" y="675995"/>
                  </a:cubicBezTo>
                  <a:cubicBezTo>
                    <a:pt x="1213" y="673837"/>
                    <a:pt x="0" y="670909"/>
                    <a:pt x="0" y="667856"/>
                  </a:cubicBezTo>
                  <a:lnTo>
                    <a:pt x="0" y="11510"/>
                  </a:lnTo>
                  <a:cubicBezTo>
                    <a:pt x="0" y="8458"/>
                    <a:pt x="1213" y="5530"/>
                    <a:pt x="3371" y="3371"/>
                  </a:cubicBezTo>
                  <a:cubicBezTo>
                    <a:pt x="5530" y="1213"/>
                    <a:pt x="8458" y="0"/>
                    <a:pt x="11510"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0" y="-57150"/>
              <a:ext cx="3582214" cy="736517"/>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RESTORATION TECHNIQUES table below is showing the work Olivia needs to do to repair the peatland. How much each item or task costs is listed in the second column, and the third column says how many of each Olivia will need. Can you fill in the last column to help Olivia work out how much each technique will cost in total?</a:t>
              </a:r>
            </a:p>
          </p:txBody>
        </p:sp>
      </p:grpSp>
      <p:graphicFrame>
        <p:nvGraphicFramePr>
          <p:cNvPr id="6" name="Table 6"/>
          <p:cNvGraphicFramePr>
            <a:graphicFrameLocks noGrp="1"/>
          </p:cNvGraphicFramePr>
          <p:nvPr>
            <p:extLst>
              <p:ext uri="{D42A27DB-BD31-4B8C-83A1-F6EECF244321}">
                <p14:modId xmlns:p14="http://schemas.microsoft.com/office/powerpoint/2010/main" val="2543280186"/>
              </p:ext>
            </p:extLst>
          </p:nvPr>
        </p:nvGraphicFramePr>
        <p:xfrm>
          <a:off x="202850" y="3320156"/>
          <a:ext cx="4915250" cy="3576323"/>
        </p:xfrm>
        <a:graphic>
          <a:graphicData uri="http://schemas.openxmlformats.org/drawingml/2006/table">
            <a:tbl>
              <a:tblPr/>
              <a:tblGrid>
                <a:gridCol w="1358191">
                  <a:extLst>
                    <a:ext uri="{9D8B030D-6E8A-4147-A177-3AD203B41FA5}">
                      <a16:colId xmlns:a16="http://schemas.microsoft.com/office/drawing/2014/main" val="20000"/>
                    </a:ext>
                  </a:extLst>
                </a:gridCol>
                <a:gridCol w="1233543">
                  <a:extLst>
                    <a:ext uri="{9D8B030D-6E8A-4147-A177-3AD203B41FA5}">
                      <a16:colId xmlns:a16="http://schemas.microsoft.com/office/drawing/2014/main" val="20001"/>
                    </a:ext>
                  </a:extLst>
                </a:gridCol>
                <a:gridCol w="1381925">
                  <a:extLst>
                    <a:ext uri="{9D8B030D-6E8A-4147-A177-3AD203B41FA5}">
                      <a16:colId xmlns:a16="http://schemas.microsoft.com/office/drawing/2014/main" val="20002"/>
                    </a:ext>
                  </a:extLst>
                </a:gridCol>
                <a:gridCol w="941591">
                  <a:extLst>
                    <a:ext uri="{9D8B030D-6E8A-4147-A177-3AD203B41FA5}">
                      <a16:colId xmlns:a16="http://schemas.microsoft.com/office/drawing/2014/main" val="20003"/>
                    </a:ext>
                  </a:extLst>
                </a:gridCol>
              </a:tblGrid>
              <a:tr h="698006">
                <a:tc>
                  <a:txBody>
                    <a:bodyPr/>
                    <a:lstStyle/>
                    <a:p>
                      <a:pPr algn="ctr">
                        <a:lnSpc>
                          <a:spcPts val="1819"/>
                        </a:lnSpc>
                        <a:defRPr/>
                      </a:pPr>
                      <a:r>
                        <a:rPr lang="en-US" sz="1300">
                          <a:solidFill>
                            <a:srgbClr val="000000"/>
                          </a:solidFill>
                          <a:latin typeface="Arial"/>
                          <a:ea typeface="Arial"/>
                          <a:cs typeface="Arial"/>
                          <a:sym typeface="Arial"/>
                        </a:rPr>
                        <a:t>RESTORATION TECHNIQUES</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a:solidFill>
                            <a:srgbClr val="000000"/>
                          </a:solidFill>
                          <a:latin typeface="Arial"/>
                          <a:ea typeface="Arial"/>
                          <a:cs typeface="Arial"/>
                          <a:sym typeface="Arial"/>
                        </a:rPr>
                        <a:t>COST</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a:solidFill>
                            <a:srgbClr val="000000"/>
                          </a:solidFill>
                          <a:latin typeface="Arial"/>
                          <a:ea typeface="Arial"/>
                          <a:cs typeface="Arial"/>
                          <a:sym typeface="Arial"/>
                        </a:rPr>
                        <a:t>HOW MANY</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3088">
                <a:tc>
                  <a:txBody>
                    <a:bodyPr/>
                    <a:lstStyle/>
                    <a:p>
                      <a:pPr algn="l">
                        <a:lnSpc>
                          <a:spcPts val="1819"/>
                        </a:lnSpc>
                        <a:defRPr/>
                      </a:pPr>
                      <a:r>
                        <a:rPr lang="en-US" sz="1300">
                          <a:solidFill>
                            <a:srgbClr val="000000"/>
                          </a:solidFill>
                          <a:latin typeface="Arial"/>
                          <a:ea typeface="Arial"/>
                          <a:cs typeface="Arial"/>
                          <a:sym typeface="Arial"/>
                        </a:rPr>
                        <a:t>Blocking drains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715"/>
                        </a:lnSpc>
                        <a:defRPr/>
                      </a:pPr>
                      <a:r>
                        <a:rPr lang="en-US" sz="1000" dirty="0">
                          <a:solidFill>
                            <a:srgbClr val="000000"/>
                          </a:solidFill>
                          <a:latin typeface="Arial" panose="020B0604020202020204" pitchFamily="34" charset="0"/>
                          <a:ea typeface="Arial"/>
                          <a:cs typeface="Arial" panose="020B0604020202020204" pitchFamily="34" charset="0"/>
                          <a:sym typeface="Arial"/>
                        </a:rPr>
                        <a:t>Provide the cost for each item individually in this column  </a:t>
                      </a:r>
                      <a:endParaRPr lang="en-US" sz="1000" dirty="0">
                        <a:latin typeface="Arial" panose="020B0604020202020204" pitchFamily="34" charset="0"/>
                        <a:cs typeface="Arial" panose="020B0604020202020204" pitchFamily="34" charset="0"/>
                      </a:endParaRPr>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37"/>
                        </a:lnSpc>
                        <a:defRPr/>
                      </a:pPr>
                      <a:r>
                        <a:rPr lang="en-US" sz="1000">
                          <a:solidFill>
                            <a:srgbClr val="000000"/>
                          </a:solidFill>
                          <a:latin typeface="Arial" panose="020B0604020202020204" pitchFamily="34" charset="0"/>
                          <a:ea typeface="Arial"/>
                          <a:cs typeface="Arial" panose="020B0604020202020204" pitchFamily="34" charset="0"/>
                          <a:sym typeface="Arial"/>
                        </a:rPr>
                        <a:t>Provide a number for how many of each item they need  </a:t>
                      </a:r>
                      <a:endParaRPr lang="en-US" sz="1000">
                        <a:latin typeface="Arial" panose="020B0604020202020204" pitchFamily="34" charset="0"/>
                        <a:cs typeface="Arial" panose="020B0604020202020204" pitchFamily="34" charset="0"/>
                      </a:endParaRPr>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37"/>
                        </a:lnSpc>
                        <a:defRPr/>
                      </a:pPr>
                      <a:r>
                        <a:rPr lang="en-US" sz="1000">
                          <a:solidFill>
                            <a:srgbClr val="000000"/>
                          </a:solidFill>
                          <a:latin typeface="Arial" panose="020B0604020202020204" pitchFamily="34" charset="0"/>
                          <a:ea typeface="Arial"/>
                          <a:cs typeface="Arial" panose="020B0604020202020204" pitchFamily="34" charset="0"/>
                          <a:sym typeface="Arial"/>
                        </a:rPr>
                        <a:t>Fill in the first answer for students as an example  </a:t>
                      </a:r>
                      <a:endParaRPr lang="en-US" sz="1000">
                        <a:latin typeface="Arial" panose="020B0604020202020204" pitchFamily="34" charset="0"/>
                        <a:cs typeface="Arial" panose="020B0604020202020204" pitchFamily="34" charset="0"/>
                      </a:endParaRPr>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0083">
                <a:tc>
                  <a:txBody>
                    <a:bodyPr/>
                    <a:lstStyle/>
                    <a:p>
                      <a:pPr algn="l">
                        <a:lnSpc>
                          <a:spcPts val="1819"/>
                        </a:lnSpc>
                        <a:defRPr/>
                      </a:pPr>
                      <a:r>
                        <a:rPr lang="en-US" sz="1300">
                          <a:solidFill>
                            <a:srgbClr val="000000"/>
                          </a:solidFill>
                          <a:latin typeface="Arial"/>
                          <a:ea typeface="Arial"/>
                          <a:cs typeface="Arial"/>
                          <a:sym typeface="Arial"/>
                        </a:rPr>
                        <a:t>Planting Native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000">
                        <a:latin typeface="Arial" panose="020B0604020202020204" pitchFamily="34" charset="0"/>
                        <a:cs typeface="Arial" panose="020B0604020202020204" pitchFamily="34" charset="0"/>
                      </a:endParaRPr>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000">
                        <a:latin typeface="Arial" panose="020B0604020202020204" pitchFamily="34" charset="0"/>
                        <a:cs typeface="Arial" panose="020B0604020202020204" pitchFamily="34" charset="0"/>
                      </a:endParaRPr>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520"/>
                        </a:lnSpc>
                        <a:defRPr/>
                      </a:pPr>
                      <a:r>
                        <a:rPr lang="en-US" sz="1000" dirty="0">
                          <a:solidFill>
                            <a:srgbClr val="FF0000"/>
                          </a:solidFill>
                          <a:latin typeface="Arial" panose="020B0604020202020204" pitchFamily="34" charset="0"/>
                          <a:ea typeface="Arial"/>
                          <a:cs typeface="Arial" panose="020B0604020202020204" pitchFamily="34" charset="0"/>
                          <a:sym typeface="Arial"/>
                        </a:rPr>
                        <a:t>This column is left blank for pupils to fill in.  </a:t>
                      </a:r>
                      <a:endParaRPr lang="en-US" sz="1000" dirty="0">
                        <a:latin typeface="Arial" panose="020B0604020202020204" pitchFamily="34" charset="0"/>
                        <a:cs typeface="Arial" panose="020B0604020202020204" pitchFamily="34" charset="0"/>
                      </a:endParaRPr>
                    </a:p>
                  </a:txBody>
                  <a:tcPr marL="57150" marR="57150" marT="57150" marB="571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708">
                <a:tc>
                  <a:txBody>
                    <a:bodyPr/>
                    <a:lstStyle/>
                    <a:p>
                      <a:pPr algn="l">
                        <a:lnSpc>
                          <a:spcPts val="1819"/>
                        </a:lnSpc>
                        <a:defRPr/>
                      </a:pPr>
                      <a:r>
                        <a:rPr lang="en-US" sz="1300">
                          <a:solidFill>
                            <a:srgbClr val="000000"/>
                          </a:solidFill>
                          <a:latin typeface="Arial"/>
                          <a:ea typeface="Arial"/>
                          <a:cs typeface="Arial"/>
                          <a:sym typeface="Arial"/>
                        </a:rPr>
                        <a:t>Timber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7708">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 name="TextBox 10"/>
          <p:cNvSpPr txBox="1"/>
          <p:nvPr/>
        </p:nvSpPr>
        <p:spPr>
          <a:xfrm>
            <a:off x="756700" y="379772"/>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Editable Challenged</a:t>
            </a:r>
          </a:p>
        </p:txBody>
      </p:sp>
      <p:sp>
        <p:nvSpPr>
          <p:cNvPr id="11" name="TextBox 11"/>
          <p:cNvSpPr txBox="1"/>
          <p:nvPr/>
        </p:nvSpPr>
        <p:spPr>
          <a:xfrm>
            <a:off x="3060700" y="81993"/>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2" name="Rectangle 11">
            <a:extLst>
              <a:ext uri="{FF2B5EF4-FFF2-40B4-BE49-F238E27FC236}">
                <a16:creationId xmlns:a16="http://schemas.microsoft.com/office/drawing/2014/main" id="{DF4F7B67-A866-C3E9-5148-184CAE9C4B63}"/>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3" name="Group 12">
            <a:extLst>
              <a:ext uri="{FF2B5EF4-FFF2-40B4-BE49-F238E27FC236}">
                <a16:creationId xmlns:a16="http://schemas.microsoft.com/office/drawing/2014/main" id="{0ED13565-143E-2F1B-A5C7-58FC5E03BB32}"/>
              </a:ext>
            </a:extLst>
          </p:cNvPr>
          <p:cNvGrpSpPr/>
          <p:nvPr/>
        </p:nvGrpSpPr>
        <p:grpSpPr>
          <a:xfrm>
            <a:off x="5520633" y="719664"/>
            <a:ext cx="4794417" cy="2144589"/>
            <a:chOff x="286852" y="764360"/>
            <a:chExt cx="4794417" cy="2144589"/>
          </a:xfrm>
        </p:grpSpPr>
        <p:grpSp>
          <p:nvGrpSpPr>
            <p:cNvPr id="14" name="Group 3">
              <a:extLst>
                <a:ext uri="{FF2B5EF4-FFF2-40B4-BE49-F238E27FC236}">
                  <a16:creationId xmlns:a16="http://schemas.microsoft.com/office/drawing/2014/main" id="{73716ACA-5FA6-0704-0145-D62E0BA0C446}"/>
                </a:ext>
              </a:extLst>
            </p:cNvPr>
            <p:cNvGrpSpPr/>
            <p:nvPr/>
          </p:nvGrpSpPr>
          <p:grpSpPr>
            <a:xfrm>
              <a:off x="286852" y="764360"/>
              <a:ext cx="4794417" cy="2144589"/>
              <a:chOff x="0" y="-57150"/>
              <a:chExt cx="562479" cy="251602"/>
            </a:xfrm>
          </p:grpSpPr>
          <p:sp>
            <p:nvSpPr>
              <p:cNvPr id="16" name="Freeform 4">
                <a:extLst>
                  <a:ext uri="{FF2B5EF4-FFF2-40B4-BE49-F238E27FC236}">
                    <a16:creationId xmlns:a16="http://schemas.microsoft.com/office/drawing/2014/main" id="{BA060252-049E-0CC8-D539-659E21519334}"/>
                  </a:ext>
                </a:extLst>
              </p:cNvPr>
              <p:cNvSpPr/>
              <p:nvPr/>
            </p:nvSpPr>
            <p:spPr>
              <a:xfrm>
                <a:off x="11205" y="4465"/>
                <a:ext cx="551274" cy="189987"/>
              </a:xfrm>
              <a:custGeom>
                <a:avLst/>
                <a:gdLst/>
                <a:ahLst/>
                <a:cxnLst/>
                <a:rect l="l" t="t" r="r" b="b"/>
                <a:pathLst>
                  <a:path w="551274" h="189987">
                    <a:moveTo>
                      <a:pt x="24714" y="0"/>
                    </a:moveTo>
                    <a:lnTo>
                      <a:pt x="526560" y="0"/>
                    </a:lnTo>
                    <a:cubicBezTo>
                      <a:pt x="533114" y="0"/>
                      <a:pt x="539400" y="2604"/>
                      <a:pt x="544035" y="7239"/>
                    </a:cubicBezTo>
                    <a:cubicBezTo>
                      <a:pt x="548670" y="11873"/>
                      <a:pt x="551274" y="18159"/>
                      <a:pt x="551274" y="24714"/>
                    </a:cubicBezTo>
                    <a:lnTo>
                      <a:pt x="551274" y="165273"/>
                    </a:lnTo>
                    <a:cubicBezTo>
                      <a:pt x="551274" y="178922"/>
                      <a:pt x="540209" y="189987"/>
                      <a:pt x="526560" y="189987"/>
                    </a:cubicBezTo>
                    <a:lnTo>
                      <a:pt x="24714" y="189987"/>
                    </a:lnTo>
                    <a:cubicBezTo>
                      <a:pt x="11065" y="189987"/>
                      <a:pt x="0" y="178922"/>
                      <a:pt x="0" y="165273"/>
                    </a:cubicBezTo>
                    <a:lnTo>
                      <a:pt x="0" y="24714"/>
                    </a:lnTo>
                    <a:cubicBezTo>
                      <a:pt x="0" y="11065"/>
                      <a:pt x="11065" y="0"/>
                      <a:pt x="24714"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17" name="TextBox 5">
                <a:extLst>
                  <a:ext uri="{FF2B5EF4-FFF2-40B4-BE49-F238E27FC236}">
                    <a16:creationId xmlns:a16="http://schemas.microsoft.com/office/drawing/2014/main" id="{773634B5-E2EA-7D92-CE0E-26F57B8E8A58}"/>
                  </a:ext>
                </a:extLst>
              </p:cNvPr>
              <p:cNvSpPr txBox="1"/>
              <p:nvPr/>
            </p:nvSpPr>
            <p:spPr>
              <a:xfrm>
                <a:off x="0" y="-57150"/>
                <a:ext cx="551274" cy="247137"/>
              </a:xfrm>
              <a:prstGeom prst="rect">
                <a:avLst/>
              </a:prstGeom>
            </p:spPr>
            <p:txBody>
              <a:bodyPr lIns="187615" tIns="187615" rIns="187615" bIns="187615" rtlCol="0" anchor="ctr"/>
              <a:lstStyle/>
              <a:p>
                <a:pPr algn="ctr">
                  <a:lnSpc>
                    <a:spcPts val="1959"/>
                  </a:lnSpc>
                </a:pPr>
                <a:endParaRPr/>
              </a:p>
            </p:txBody>
          </p:sp>
        </p:grpSp>
        <p:sp>
          <p:nvSpPr>
            <p:cNvPr id="15" name="TextBox 11">
              <a:extLst>
                <a:ext uri="{FF2B5EF4-FFF2-40B4-BE49-F238E27FC236}">
                  <a16:creationId xmlns:a16="http://schemas.microsoft.com/office/drawing/2014/main" id="{6B7E70B1-4358-2FD7-5736-D54B0F0205C2}"/>
                </a:ext>
              </a:extLst>
            </p:cNvPr>
            <p:cNvSpPr txBox="1"/>
            <p:nvPr/>
          </p:nvSpPr>
          <p:spPr>
            <a:xfrm>
              <a:off x="526337" y="1309838"/>
              <a:ext cx="4445582" cy="1515608"/>
            </a:xfrm>
            <a:prstGeom prst="rect">
              <a:avLst/>
            </a:prstGeom>
          </p:spPr>
          <p:txBody>
            <a:bodyPr lIns="0" tIns="0" rIns="0" bIns="0" rtlCol="0" anchor="t">
              <a:spAutoFit/>
            </a:bodyPr>
            <a:lstStyle/>
            <a:p>
              <a:pPr>
                <a:lnSpc>
                  <a:spcPts val="1959"/>
                </a:lnSpc>
              </a:pPr>
              <a:r>
                <a:rPr lang="en-US" sz="1399" dirty="0">
                  <a:solidFill>
                    <a:srgbClr val="000000"/>
                  </a:solidFill>
                  <a:latin typeface="Arial"/>
                  <a:ea typeface="Arial"/>
                  <a:cs typeface="Arial"/>
                  <a:sym typeface="Arial"/>
                </a:rPr>
                <a:t>Olivia will also need to pay the workers for their time working and pay for the machines they need. This is shown in the EXPENSES table below.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Please calculate the costs for the final column by following the same steps as above. </a:t>
              </a:r>
            </a:p>
          </p:txBody>
        </p:sp>
      </p:grpSp>
      <p:graphicFrame>
        <p:nvGraphicFramePr>
          <p:cNvPr id="18" name="Table 9">
            <a:extLst>
              <a:ext uri="{FF2B5EF4-FFF2-40B4-BE49-F238E27FC236}">
                <a16:creationId xmlns:a16="http://schemas.microsoft.com/office/drawing/2014/main" id="{AF33EC00-8111-6D1C-162C-C2E7BAAD2A5A}"/>
              </a:ext>
            </a:extLst>
          </p:cNvPr>
          <p:cNvGraphicFramePr>
            <a:graphicFrameLocks noGrp="1"/>
          </p:cNvGraphicFramePr>
          <p:nvPr>
            <p:extLst>
              <p:ext uri="{D42A27DB-BD31-4B8C-83A1-F6EECF244321}">
                <p14:modId xmlns:p14="http://schemas.microsoft.com/office/powerpoint/2010/main" val="655128186"/>
              </p:ext>
            </p:extLst>
          </p:nvPr>
        </p:nvGraphicFramePr>
        <p:xfrm>
          <a:off x="5606910" y="3295272"/>
          <a:ext cx="4808658" cy="3601207"/>
        </p:xfrm>
        <a:graphic>
          <a:graphicData uri="http://schemas.openxmlformats.org/drawingml/2006/table">
            <a:tbl>
              <a:tblPr/>
              <a:tblGrid>
                <a:gridCol w="1370116">
                  <a:extLst>
                    <a:ext uri="{9D8B030D-6E8A-4147-A177-3AD203B41FA5}">
                      <a16:colId xmlns:a16="http://schemas.microsoft.com/office/drawing/2014/main" val="20000"/>
                    </a:ext>
                  </a:extLst>
                </a:gridCol>
                <a:gridCol w="1089797">
                  <a:extLst>
                    <a:ext uri="{9D8B030D-6E8A-4147-A177-3AD203B41FA5}">
                      <a16:colId xmlns:a16="http://schemas.microsoft.com/office/drawing/2014/main" val="20001"/>
                    </a:ext>
                  </a:extLst>
                </a:gridCol>
                <a:gridCol w="1311101">
                  <a:extLst>
                    <a:ext uri="{9D8B030D-6E8A-4147-A177-3AD203B41FA5}">
                      <a16:colId xmlns:a16="http://schemas.microsoft.com/office/drawing/2014/main" val="20002"/>
                    </a:ext>
                  </a:extLst>
                </a:gridCol>
                <a:gridCol w="1037644">
                  <a:extLst>
                    <a:ext uri="{9D8B030D-6E8A-4147-A177-3AD203B41FA5}">
                      <a16:colId xmlns:a16="http://schemas.microsoft.com/office/drawing/2014/main" val="20003"/>
                    </a:ext>
                  </a:extLst>
                </a:gridCol>
              </a:tblGrid>
              <a:tr h="705159">
                <a:tc>
                  <a:txBody>
                    <a:bodyPr/>
                    <a:lstStyle/>
                    <a:p>
                      <a:pPr algn="ctr">
                        <a:lnSpc>
                          <a:spcPts val="1819"/>
                        </a:lnSpc>
                        <a:defRPr/>
                      </a:pPr>
                      <a:r>
                        <a:rPr lang="en-US" sz="1300" dirty="0">
                          <a:solidFill>
                            <a:srgbClr val="000000"/>
                          </a:solidFill>
                          <a:latin typeface="Arial"/>
                          <a:ea typeface="Arial"/>
                          <a:cs typeface="Arial"/>
                          <a:sym typeface="Arial"/>
                        </a:rPr>
                        <a:t>EXPENSES</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a:solidFill>
                            <a:srgbClr val="000000"/>
                          </a:solidFill>
                          <a:latin typeface="Arial"/>
                          <a:ea typeface="Arial"/>
                          <a:cs typeface="Arial"/>
                          <a:sym typeface="Arial"/>
                        </a:rPr>
                        <a:t>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a:solidFill>
                            <a:srgbClr val="000000"/>
                          </a:solidFill>
                          <a:latin typeface="Arial"/>
                          <a:ea typeface="Arial"/>
                          <a:cs typeface="Arial"/>
                          <a:sym typeface="Arial"/>
                        </a:rPr>
                        <a:t>HOW MANY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52207">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85800">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90600">
                <a:tc>
                  <a:txBody>
                    <a:bodyPr/>
                    <a:lstStyle/>
                    <a:p>
                      <a:pPr algn="l">
                        <a:lnSpc>
                          <a:spcPts val="1819"/>
                        </a:lnSpc>
                        <a:defRPr/>
                      </a:pPr>
                      <a:r>
                        <a:rPr lang="en-US" sz="1300" dirty="0">
                          <a:solidFill>
                            <a:srgbClr val="000000"/>
                          </a:solidFill>
                          <a:latin typeface="Arial"/>
                          <a:ea typeface="Arial"/>
                          <a:cs typeface="Arial"/>
                          <a:sym typeface="Arial"/>
                        </a:rPr>
                        <a:t>Welfare (Toilets and rest place workers)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7441">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Total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647614" y="987405"/>
            <a:ext cx="9398171" cy="427507"/>
            <a:chOff x="0" y="0"/>
            <a:chExt cx="3336877" cy="151789"/>
          </a:xfrm>
        </p:grpSpPr>
        <p:sp>
          <p:nvSpPr>
            <p:cNvPr id="4" name="Freeform 4"/>
            <p:cNvSpPr/>
            <p:nvPr/>
          </p:nvSpPr>
          <p:spPr>
            <a:xfrm>
              <a:off x="0" y="0"/>
              <a:ext cx="3336877" cy="151789"/>
            </a:xfrm>
            <a:custGeom>
              <a:avLst/>
              <a:gdLst/>
              <a:ahLst/>
              <a:cxnLst/>
              <a:rect l="l" t="t" r="r" b="b"/>
              <a:pathLst>
                <a:path w="3336877" h="151789">
                  <a:moveTo>
                    <a:pt x="12357" y="0"/>
                  </a:moveTo>
                  <a:lnTo>
                    <a:pt x="3324520" y="0"/>
                  </a:lnTo>
                  <a:cubicBezTo>
                    <a:pt x="3327797" y="0"/>
                    <a:pt x="3330940" y="1302"/>
                    <a:pt x="3333257" y="3619"/>
                  </a:cubicBezTo>
                  <a:cubicBezTo>
                    <a:pt x="3335575" y="5936"/>
                    <a:pt x="3336877" y="9079"/>
                    <a:pt x="3336877" y="12357"/>
                  </a:cubicBezTo>
                  <a:lnTo>
                    <a:pt x="3336877" y="139432"/>
                  </a:lnTo>
                  <a:cubicBezTo>
                    <a:pt x="3336877" y="142710"/>
                    <a:pt x="3335575" y="145852"/>
                    <a:pt x="3333257" y="148170"/>
                  </a:cubicBezTo>
                  <a:cubicBezTo>
                    <a:pt x="3330940" y="150487"/>
                    <a:pt x="3327797" y="151789"/>
                    <a:pt x="3324520" y="151789"/>
                  </a:cubicBezTo>
                  <a:lnTo>
                    <a:pt x="12357" y="151789"/>
                  </a:lnTo>
                  <a:cubicBezTo>
                    <a:pt x="9079" y="151789"/>
                    <a:pt x="5936" y="150487"/>
                    <a:pt x="3619" y="148170"/>
                  </a:cubicBezTo>
                  <a:cubicBezTo>
                    <a:pt x="1302" y="145852"/>
                    <a:pt x="0" y="142710"/>
                    <a:pt x="0" y="139432"/>
                  </a:cubicBezTo>
                  <a:lnTo>
                    <a:pt x="0" y="12357"/>
                  </a:lnTo>
                  <a:cubicBezTo>
                    <a:pt x="0" y="9079"/>
                    <a:pt x="1302" y="5936"/>
                    <a:pt x="3619" y="3619"/>
                  </a:cubicBezTo>
                  <a:cubicBezTo>
                    <a:pt x="5936" y="1302"/>
                    <a:pt x="9079" y="0"/>
                    <a:pt x="12357"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0" y="-57150"/>
              <a:ext cx="3336877" cy="208939"/>
            </a:xfrm>
            <a:prstGeom prst="rect">
              <a:avLst/>
            </a:prstGeom>
          </p:spPr>
          <p:txBody>
            <a:bodyPr lIns="61993" tIns="61993" rIns="61993" bIns="61993" rtlCol="0" anchor="ctr"/>
            <a:lstStyle/>
            <a:p>
              <a:pPr algn="ctr">
                <a:lnSpc>
                  <a:spcPts val="1959"/>
                </a:lnSpc>
              </a:pPr>
              <a:r>
                <a:rPr lang="en-US" sz="1399" dirty="0">
                  <a:solidFill>
                    <a:srgbClr val="D62A2A"/>
                  </a:solidFill>
                  <a:latin typeface="Arial"/>
                  <a:ea typeface="Arial"/>
                  <a:cs typeface="Arial"/>
                  <a:sym typeface="Arial"/>
                </a:rPr>
                <a:t>Delete and edit questions and question prompts as appropriate </a:t>
              </a:r>
            </a:p>
          </p:txBody>
        </p:sp>
      </p:grpSp>
      <p:sp>
        <p:nvSpPr>
          <p:cNvPr id="6" name="TextBox 6"/>
          <p:cNvSpPr txBox="1"/>
          <p:nvPr/>
        </p:nvSpPr>
        <p:spPr>
          <a:xfrm>
            <a:off x="620930" y="277276"/>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Editable: Challenged </a:t>
            </a:r>
          </a:p>
        </p:txBody>
      </p:sp>
      <p:sp>
        <p:nvSpPr>
          <p:cNvPr id="7" name="TextBox 7"/>
          <p:cNvSpPr txBox="1"/>
          <p:nvPr/>
        </p:nvSpPr>
        <p:spPr>
          <a:xfrm>
            <a:off x="3159425" y="38255"/>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8" name="TextBox 8"/>
          <p:cNvSpPr txBox="1"/>
          <p:nvPr/>
        </p:nvSpPr>
        <p:spPr>
          <a:xfrm>
            <a:off x="182240" y="1568450"/>
            <a:ext cx="10363200" cy="5869364"/>
          </a:xfrm>
          <a:prstGeom prst="rect">
            <a:avLst/>
          </a:prstGeom>
        </p:spPr>
        <p:txBody>
          <a:bodyPr wrap="square" lIns="0" tIns="0" rIns="0" bIns="0" rtlCol="0" anchor="t">
            <a:spAutoFit/>
          </a:bodyPr>
          <a:lstStyle/>
          <a:p>
            <a:pPr>
              <a:lnSpc>
                <a:spcPts val="2127"/>
              </a:lnSpc>
            </a:pPr>
            <a:r>
              <a:rPr lang="en-US" sz="1399" dirty="0">
                <a:solidFill>
                  <a:srgbClr val="000000"/>
                </a:solidFill>
                <a:latin typeface="Arial"/>
                <a:ea typeface="Arial"/>
                <a:cs typeface="Arial"/>
                <a:sym typeface="Arial"/>
              </a:rPr>
              <a:t>Q1) What is the total cost of all the RESTORATION TECHNIQUES?</a:t>
            </a:r>
          </a:p>
          <a:p>
            <a:pPr>
              <a:lnSpc>
                <a:spcPts val="2127"/>
              </a:lnSpc>
            </a:pPr>
            <a:r>
              <a:rPr lang="en-US" sz="1399" dirty="0">
                <a:solidFill>
                  <a:srgbClr val="000000"/>
                </a:solidFill>
                <a:latin typeface="Arial"/>
                <a:ea typeface="Arial"/>
                <a:cs typeface="Arial"/>
                <a:sym typeface="Arial"/>
              </a:rPr>
              <a:t>Q2) What is the total cost of all the EXPENSES?  </a:t>
            </a:r>
          </a:p>
          <a:p>
            <a:pPr>
              <a:lnSpc>
                <a:spcPts val="2127"/>
              </a:lnSpc>
            </a:pPr>
            <a:r>
              <a:rPr lang="en-US" sz="1399" dirty="0">
                <a:solidFill>
                  <a:srgbClr val="000000"/>
                </a:solidFill>
                <a:latin typeface="Arial"/>
                <a:ea typeface="Arial"/>
                <a:cs typeface="Arial"/>
                <a:sym typeface="Arial"/>
              </a:rPr>
              <a:t>Q2) What is the total project cost? </a:t>
            </a:r>
          </a:p>
          <a:p>
            <a:pPr>
              <a:lnSpc>
                <a:spcPts val="2127"/>
              </a:lnSpc>
            </a:pPr>
            <a:r>
              <a:rPr lang="en-US" sz="1399" dirty="0">
                <a:solidFill>
                  <a:srgbClr val="000000"/>
                </a:solidFill>
                <a:latin typeface="Arial"/>
                <a:ea typeface="Arial"/>
                <a:cs typeface="Arial"/>
                <a:sym typeface="Arial"/>
              </a:rPr>
              <a:t>Q3) Olivia started with </a:t>
            </a:r>
            <a:r>
              <a:rPr lang="en-US" sz="1399" b="1" dirty="0">
                <a:solidFill>
                  <a:srgbClr val="000000"/>
                </a:solidFill>
                <a:latin typeface="Arial Bold"/>
                <a:ea typeface="Arial Bold"/>
                <a:cs typeface="Arial Bold"/>
                <a:sym typeface="Arial Bold"/>
              </a:rPr>
              <a:t>£_____. </a:t>
            </a:r>
            <a:r>
              <a:rPr lang="en-US" sz="1399" dirty="0">
                <a:solidFill>
                  <a:srgbClr val="000000"/>
                </a:solidFill>
                <a:latin typeface="Arial"/>
                <a:ea typeface="Arial"/>
                <a:cs typeface="Arial"/>
                <a:sym typeface="Arial"/>
              </a:rPr>
              <a:t>How much money does she have left after paying for the project? </a:t>
            </a:r>
          </a:p>
          <a:p>
            <a:pPr>
              <a:lnSpc>
                <a:spcPts val="2127"/>
              </a:lnSpc>
            </a:pPr>
            <a:r>
              <a:rPr lang="en-US" sz="1399" dirty="0">
                <a:solidFill>
                  <a:srgbClr val="000000"/>
                </a:solidFill>
                <a:latin typeface="Arial"/>
                <a:ea typeface="Arial"/>
                <a:cs typeface="Arial"/>
                <a:sym typeface="Arial"/>
              </a:rPr>
              <a:t>Q4) Whilst out on site doing the work, Jack found more drains that need blocking. How many more drains can Olivia block with the left over money? </a:t>
            </a:r>
          </a:p>
          <a:p>
            <a:pPr marL="302240" lvl="1" indent="-151119">
              <a:lnSpc>
                <a:spcPts val="2127"/>
              </a:lnSpc>
              <a:buFont typeface="Arial"/>
              <a:buChar char="•"/>
            </a:pPr>
            <a:r>
              <a:rPr lang="en-US" sz="1399" dirty="0">
                <a:solidFill>
                  <a:srgbClr val="000000"/>
                </a:solidFill>
                <a:latin typeface="Arial"/>
                <a:ea typeface="Arial"/>
                <a:cs typeface="Arial"/>
                <a:sym typeface="Arial"/>
              </a:rPr>
              <a:t>Divide Olivia’s leftover money by the cost of one drain to see how many more drains she can afford to block.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Q5) It was so wet that one of the machines got stuck!  Jack has had to buy another machine. How much does the project cost in total now?</a:t>
            </a:r>
          </a:p>
          <a:p>
            <a:pPr marL="302240" lvl="1" indent="-151119">
              <a:lnSpc>
                <a:spcPts val="2127"/>
              </a:lnSpc>
              <a:buFont typeface="Arial"/>
              <a:buChar char="•"/>
            </a:pPr>
            <a:r>
              <a:rPr lang="en-US" sz="1399" dirty="0">
                <a:solidFill>
                  <a:srgbClr val="000000"/>
                </a:solidFill>
                <a:latin typeface="Arial"/>
                <a:ea typeface="Arial"/>
                <a:cs typeface="Arial"/>
                <a:sym typeface="Arial"/>
              </a:rPr>
              <a:t>Add the cost of one machine onto the project total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Q6) Jack’s team finished their work in half the time they originally planned. Olivia only needs to pay for half the number of weeks she expected. How much money does she pay the workers now instead? </a:t>
            </a:r>
          </a:p>
          <a:p>
            <a:pPr marL="302240" lvl="1" indent="-151119">
              <a:lnSpc>
                <a:spcPts val="2127"/>
              </a:lnSpc>
              <a:buFont typeface="Arial"/>
              <a:buChar char="•"/>
            </a:pPr>
            <a:r>
              <a:rPr lang="en-US" sz="1399" dirty="0">
                <a:solidFill>
                  <a:srgbClr val="000000"/>
                </a:solidFill>
                <a:latin typeface="Arial"/>
                <a:ea typeface="Arial"/>
                <a:cs typeface="Arial"/>
                <a:sym typeface="Arial"/>
              </a:rPr>
              <a:t>Find the total cost for the workers for original number of weeks.  </a:t>
            </a:r>
          </a:p>
          <a:p>
            <a:pPr marL="302240" lvl="1" indent="-151119">
              <a:lnSpc>
                <a:spcPts val="2127"/>
              </a:lnSpc>
              <a:buFont typeface="Arial"/>
              <a:buChar char="•"/>
            </a:pPr>
            <a:r>
              <a:rPr lang="en-US" sz="1399" dirty="0">
                <a:solidFill>
                  <a:srgbClr val="000000"/>
                </a:solidFill>
                <a:latin typeface="Arial"/>
                <a:ea typeface="Arial"/>
                <a:cs typeface="Arial"/>
                <a:sym typeface="Arial"/>
              </a:rPr>
              <a:t>Divide the cost of workers by two to find out how much Olivia pays for half the weeks.</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Q7) With the leftover money how many more timber dams could Olivia buy?</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Q8) oh no! it snowed so hard that Jack and his team couldn’t do all the work. They had to leave two drains. How much money should they give back to Olivia? </a:t>
            </a:r>
          </a:p>
          <a:p>
            <a:pPr>
              <a:lnSpc>
                <a:spcPts val="1819"/>
              </a:lnSpc>
              <a:spcBef>
                <a:spcPct val="0"/>
              </a:spcBef>
            </a:pPr>
            <a:endParaRPr lang="en-US" sz="1399" dirty="0">
              <a:solidFill>
                <a:srgbClr val="000000"/>
              </a:solidFill>
              <a:latin typeface="Arial"/>
              <a:ea typeface="Arial"/>
              <a:cs typeface="Arial"/>
              <a:sym typeface="Arial"/>
            </a:endParaRPr>
          </a:p>
        </p:txBody>
      </p:sp>
      <p:sp>
        <p:nvSpPr>
          <p:cNvPr id="9" name="Rectangle 8">
            <a:extLst>
              <a:ext uri="{FF2B5EF4-FFF2-40B4-BE49-F238E27FC236}">
                <a16:creationId xmlns:a16="http://schemas.microsoft.com/office/drawing/2014/main" id="{8A104990-DF2E-511A-8395-F8C1C7F32874}"/>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286849" y="1251489"/>
            <a:ext cx="4497372" cy="1978722"/>
            <a:chOff x="0" y="0"/>
            <a:chExt cx="527629" cy="232143"/>
          </a:xfrm>
        </p:grpSpPr>
        <p:sp>
          <p:nvSpPr>
            <p:cNvPr id="4" name="Freeform 4"/>
            <p:cNvSpPr/>
            <p:nvPr/>
          </p:nvSpPr>
          <p:spPr>
            <a:xfrm>
              <a:off x="0" y="0"/>
              <a:ext cx="527629" cy="232143"/>
            </a:xfrm>
            <a:custGeom>
              <a:avLst/>
              <a:gdLst/>
              <a:ahLst/>
              <a:cxnLst/>
              <a:rect l="l" t="t" r="r" b="b"/>
              <a:pathLst>
                <a:path w="527629" h="232143">
                  <a:moveTo>
                    <a:pt x="25821" y="0"/>
                  </a:moveTo>
                  <a:lnTo>
                    <a:pt x="501808" y="0"/>
                  </a:lnTo>
                  <a:cubicBezTo>
                    <a:pt x="516069" y="0"/>
                    <a:pt x="527629" y="11561"/>
                    <a:pt x="527629" y="25821"/>
                  </a:cubicBezTo>
                  <a:lnTo>
                    <a:pt x="527629" y="206321"/>
                  </a:lnTo>
                  <a:cubicBezTo>
                    <a:pt x="527629" y="220582"/>
                    <a:pt x="516069" y="232143"/>
                    <a:pt x="501808" y="232143"/>
                  </a:cubicBezTo>
                  <a:lnTo>
                    <a:pt x="25821" y="232143"/>
                  </a:lnTo>
                  <a:cubicBezTo>
                    <a:pt x="11561" y="232143"/>
                    <a:pt x="0" y="220582"/>
                    <a:pt x="0" y="206321"/>
                  </a:cubicBezTo>
                  <a:lnTo>
                    <a:pt x="0" y="25821"/>
                  </a:lnTo>
                  <a:cubicBezTo>
                    <a:pt x="0" y="11561"/>
                    <a:pt x="11561" y="0"/>
                    <a:pt x="25821"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5" name="TextBox 5"/>
            <p:cNvSpPr txBox="1"/>
            <p:nvPr/>
          </p:nvSpPr>
          <p:spPr>
            <a:xfrm>
              <a:off x="0" y="-57150"/>
              <a:ext cx="527629" cy="289293"/>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5071070" y="1228349"/>
            <a:ext cx="4906782" cy="427507"/>
            <a:chOff x="0" y="0"/>
            <a:chExt cx="1742182" cy="151789"/>
          </a:xfrm>
        </p:grpSpPr>
        <p:sp>
          <p:nvSpPr>
            <p:cNvPr id="7" name="Freeform 7"/>
            <p:cNvSpPr/>
            <p:nvPr/>
          </p:nvSpPr>
          <p:spPr>
            <a:xfrm>
              <a:off x="0" y="0"/>
              <a:ext cx="1742182" cy="151789"/>
            </a:xfrm>
            <a:custGeom>
              <a:avLst/>
              <a:gdLst/>
              <a:ahLst/>
              <a:cxnLst/>
              <a:rect l="l" t="t" r="r" b="b"/>
              <a:pathLst>
                <a:path w="1742182" h="151789">
                  <a:moveTo>
                    <a:pt x="23667" y="0"/>
                  </a:moveTo>
                  <a:lnTo>
                    <a:pt x="1718515" y="0"/>
                  </a:lnTo>
                  <a:cubicBezTo>
                    <a:pt x="1724792" y="0"/>
                    <a:pt x="1730812" y="2493"/>
                    <a:pt x="1735250" y="6932"/>
                  </a:cubicBezTo>
                  <a:cubicBezTo>
                    <a:pt x="1739689" y="11370"/>
                    <a:pt x="1742182" y="17390"/>
                    <a:pt x="1742182" y="23667"/>
                  </a:cubicBezTo>
                  <a:lnTo>
                    <a:pt x="1742182" y="128122"/>
                  </a:lnTo>
                  <a:cubicBezTo>
                    <a:pt x="1742182" y="134399"/>
                    <a:pt x="1739689" y="140419"/>
                    <a:pt x="1735250" y="144857"/>
                  </a:cubicBezTo>
                  <a:cubicBezTo>
                    <a:pt x="1730812" y="149295"/>
                    <a:pt x="1724792" y="151789"/>
                    <a:pt x="1718515" y="151789"/>
                  </a:cubicBezTo>
                  <a:lnTo>
                    <a:pt x="23667" y="151789"/>
                  </a:lnTo>
                  <a:cubicBezTo>
                    <a:pt x="10596" y="151789"/>
                    <a:pt x="0" y="141193"/>
                    <a:pt x="0" y="128122"/>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0" y="-57150"/>
              <a:ext cx="1742182"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QUESTIONS</a:t>
              </a:r>
            </a:p>
          </p:txBody>
        </p:sp>
      </p:grpSp>
      <p:graphicFrame>
        <p:nvGraphicFramePr>
          <p:cNvPr id="9" name="Table 9"/>
          <p:cNvGraphicFramePr>
            <a:graphicFrameLocks noGrp="1"/>
          </p:cNvGraphicFramePr>
          <p:nvPr>
            <p:extLst>
              <p:ext uri="{D42A27DB-BD31-4B8C-83A1-F6EECF244321}">
                <p14:modId xmlns:p14="http://schemas.microsoft.com/office/powerpoint/2010/main" val="912136268"/>
              </p:ext>
            </p:extLst>
          </p:nvPr>
        </p:nvGraphicFramePr>
        <p:xfrm>
          <a:off x="304151" y="3485510"/>
          <a:ext cx="4497373" cy="3626847"/>
        </p:xfrm>
        <a:graphic>
          <a:graphicData uri="http://schemas.openxmlformats.org/drawingml/2006/table">
            <a:tbl>
              <a:tblPr/>
              <a:tblGrid>
                <a:gridCol w="1345405">
                  <a:extLst>
                    <a:ext uri="{9D8B030D-6E8A-4147-A177-3AD203B41FA5}">
                      <a16:colId xmlns:a16="http://schemas.microsoft.com/office/drawing/2014/main" val="20000"/>
                    </a:ext>
                  </a:extLst>
                </a:gridCol>
                <a:gridCol w="1070142">
                  <a:extLst>
                    <a:ext uri="{9D8B030D-6E8A-4147-A177-3AD203B41FA5}">
                      <a16:colId xmlns:a16="http://schemas.microsoft.com/office/drawing/2014/main" val="20001"/>
                    </a:ext>
                  </a:extLst>
                </a:gridCol>
                <a:gridCol w="1287454">
                  <a:extLst>
                    <a:ext uri="{9D8B030D-6E8A-4147-A177-3AD203B41FA5}">
                      <a16:colId xmlns:a16="http://schemas.microsoft.com/office/drawing/2014/main" val="20002"/>
                    </a:ext>
                  </a:extLst>
                </a:gridCol>
                <a:gridCol w="794372">
                  <a:extLst>
                    <a:ext uri="{9D8B030D-6E8A-4147-A177-3AD203B41FA5}">
                      <a16:colId xmlns:a16="http://schemas.microsoft.com/office/drawing/2014/main" val="20003"/>
                    </a:ext>
                  </a:extLst>
                </a:gridCol>
              </a:tblGrid>
              <a:tr h="662444">
                <a:tc>
                  <a:txBody>
                    <a:bodyPr/>
                    <a:lstStyle/>
                    <a:p>
                      <a:pPr algn="l">
                        <a:lnSpc>
                          <a:spcPts val="1819"/>
                        </a:lnSpc>
                        <a:defRPr/>
                      </a:pPr>
                      <a:r>
                        <a:rPr lang="en-US" sz="1300" dirty="0">
                          <a:solidFill>
                            <a:srgbClr val="000000"/>
                          </a:solidFill>
                          <a:latin typeface="Arial"/>
                          <a:ea typeface="Arial"/>
                          <a:cs typeface="Arial"/>
                          <a:sym typeface="Arial"/>
                        </a:rPr>
                        <a:t>ITEM</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HOW MANY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3497">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£10 per week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4 weeks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£40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83497">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£28 per machine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8 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44328">
                <a:tc>
                  <a:txBody>
                    <a:bodyPr/>
                    <a:lstStyle/>
                    <a:p>
                      <a:pPr algn="l">
                        <a:lnSpc>
                          <a:spcPts val="1819"/>
                        </a:lnSpc>
                        <a:defRPr/>
                      </a:pPr>
                      <a:r>
                        <a:rPr lang="en-US" sz="1300">
                          <a:solidFill>
                            <a:srgbClr val="000000"/>
                          </a:solidFill>
                          <a:latin typeface="Arial"/>
                          <a:ea typeface="Arial"/>
                          <a:cs typeface="Arial"/>
                          <a:sym typeface="Arial"/>
                        </a:rPr>
                        <a:t>Welfare (Toilets and rest place workers)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£33 per welfare unit per week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 weeks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3081">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Total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 name="TextBox 10"/>
          <p:cNvSpPr txBox="1"/>
          <p:nvPr/>
        </p:nvSpPr>
        <p:spPr>
          <a:xfrm>
            <a:off x="756000" y="469775"/>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6</a:t>
            </a:r>
          </a:p>
        </p:txBody>
      </p:sp>
      <p:sp>
        <p:nvSpPr>
          <p:cNvPr id="11" name="TextBox 11"/>
          <p:cNvSpPr txBox="1"/>
          <p:nvPr/>
        </p:nvSpPr>
        <p:spPr>
          <a:xfrm>
            <a:off x="391922" y="1238890"/>
            <a:ext cx="4244045" cy="1772088"/>
          </a:xfrm>
          <a:prstGeom prst="rect">
            <a:avLst/>
          </a:prstGeom>
        </p:spPr>
        <p:txBody>
          <a:bodyPr lIns="0" tIns="0" rIns="0" bIns="0" rtlCol="0" anchor="t">
            <a:spAutoFit/>
          </a:bodyPr>
          <a:lstStyle/>
          <a:p>
            <a:pPr>
              <a:lnSpc>
                <a:spcPts val="1959"/>
              </a:lnSpc>
            </a:pPr>
            <a:r>
              <a:rPr lang="en-US" sz="1399" dirty="0">
                <a:solidFill>
                  <a:srgbClr val="000000"/>
                </a:solidFill>
                <a:latin typeface="Arial"/>
                <a:ea typeface="Arial"/>
                <a:cs typeface="Arial"/>
                <a:sym typeface="Arial"/>
              </a:rPr>
              <a:t>Olivia will also need to pay the workers for their time working and pay for the machines they need. This is shown in the PROJECT COSTS table below.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Please calculate the costs for the final column like you did in the table above. The first answer has been done for you.</a:t>
            </a:r>
          </a:p>
        </p:txBody>
      </p:sp>
      <p:sp>
        <p:nvSpPr>
          <p:cNvPr id="12" name="TextBox 12"/>
          <p:cNvSpPr txBox="1"/>
          <p:nvPr/>
        </p:nvSpPr>
        <p:spPr>
          <a:xfrm>
            <a:off x="3158725" y="87230"/>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3" name="TextBox 13"/>
          <p:cNvSpPr txBox="1"/>
          <p:nvPr/>
        </p:nvSpPr>
        <p:spPr>
          <a:xfrm>
            <a:off x="5184327" y="1776406"/>
            <a:ext cx="5389975" cy="5888600"/>
          </a:xfrm>
          <a:prstGeom prst="rect">
            <a:avLst/>
          </a:prstGeom>
        </p:spPr>
        <p:txBody>
          <a:bodyPr wrap="square" lIns="0" tIns="0" rIns="0" bIns="0" rtlCol="0" anchor="t">
            <a:spAutoFit/>
          </a:bodyPr>
          <a:lstStyle/>
          <a:p>
            <a:pPr>
              <a:lnSpc>
                <a:spcPts val="2128"/>
              </a:lnSpc>
            </a:pPr>
            <a:r>
              <a:rPr lang="en-US" sz="1400" dirty="0">
                <a:solidFill>
                  <a:srgbClr val="000000"/>
                </a:solidFill>
                <a:latin typeface="Arial"/>
                <a:ea typeface="Arial"/>
                <a:cs typeface="Arial"/>
                <a:sym typeface="Arial"/>
              </a:rPr>
              <a:t>Q1) How much will it cost to plant the native plants?</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Q2) How much will it cost to buy the machines? </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Q3) What is the total cost of all the repair methods?</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Q4) What is the total cost of the project costs?</a:t>
            </a:r>
          </a:p>
          <a:p>
            <a:pPr>
              <a:lnSpc>
                <a:spcPts val="2128"/>
              </a:lnSpc>
            </a:pPr>
            <a:r>
              <a:rPr lang="en-US" sz="1400" dirty="0">
                <a:solidFill>
                  <a:srgbClr val="000000"/>
                </a:solidFill>
                <a:latin typeface="Arial"/>
                <a:ea typeface="Arial"/>
                <a:cs typeface="Arial"/>
                <a:sym typeface="Arial"/>
              </a:rPr>
              <a:t> </a:t>
            </a:r>
          </a:p>
          <a:p>
            <a:pPr>
              <a:lnSpc>
                <a:spcPts val="2128"/>
              </a:lnSpc>
            </a:pPr>
            <a:r>
              <a:rPr lang="en-US" sz="1400" dirty="0">
                <a:solidFill>
                  <a:srgbClr val="000000"/>
                </a:solidFill>
                <a:latin typeface="Arial"/>
                <a:ea typeface="Arial"/>
                <a:cs typeface="Arial"/>
                <a:sym typeface="Arial"/>
              </a:rPr>
              <a:t>Q5) What is the total for the whole project? </a:t>
            </a:r>
          </a:p>
          <a:p>
            <a:pPr marL="302241" lvl="1" indent="-151121">
              <a:lnSpc>
                <a:spcPts val="2128"/>
              </a:lnSpc>
              <a:buFont typeface="Arial"/>
              <a:buChar char="•"/>
            </a:pPr>
            <a:r>
              <a:rPr lang="en-US" sz="1400" dirty="0">
                <a:solidFill>
                  <a:srgbClr val="000000"/>
                </a:solidFill>
                <a:latin typeface="Arial"/>
                <a:ea typeface="Arial"/>
                <a:cs typeface="Arial"/>
                <a:sym typeface="Arial"/>
              </a:rPr>
              <a:t>Add together repair method and project costs</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Q6) Remember Olivia started with £600. From working out the whole  project cost, how much money does Olivia have left over? </a:t>
            </a:r>
          </a:p>
          <a:p>
            <a:pPr marL="302241" lvl="1" indent="-151121">
              <a:lnSpc>
                <a:spcPts val="2128"/>
              </a:lnSpc>
              <a:buFont typeface="Arial"/>
              <a:buChar char="•"/>
            </a:pPr>
            <a:r>
              <a:rPr lang="en-US" sz="1400" dirty="0">
                <a:solidFill>
                  <a:srgbClr val="000000"/>
                </a:solidFill>
                <a:latin typeface="Arial"/>
                <a:ea typeface="Arial"/>
                <a:cs typeface="Arial"/>
                <a:sym typeface="Arial"/>
              </a:rPr>
              <a:t>Subtract the total project cost from £600 to see how much money Olivia has left. </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Q7) With the money Olivia has left over how many more Timber dams could she buy?</a:t>
            </a:r>
          </a:p>
          <a:p>
            <a:pPr marL="302241" lvl="1" indent="-151121">
              <a:lnSpc>
                <a:spcPts val="2128"/>
              </a:lnSpc>
              <a:buFont typeface="Arial"/>
              <a:buChar char="•"/>
            </a:pPr>
            <a:r>
              <a:rPr lang="en-US" sz="1400" dirty="0">
                <a:solidFill>
                  <a:srgbClr val="000000"/>
                </a:solidFill>
                <a:latin typeface="Arial"/>
                <a:ea typeface="Arial"/>
                <a:cs typeface="Arial"/>
                <a:sym typeface="Arial"/>
              </a:rPr>
              <a:t>Find in the tables how much one timber dam costs </a:t>
            </a:r>
          </a:p>
          <a:p>
            <a:pPr marL="302241" lvl="1" indent="-151121">
              <a:lnSpc>
                <a:spcPts val="2128"/>
              </a:lnSpc>
              <a:buFont typeface="Arial"/>
              <a:buChar char="•"/>
            </a:pPr>
            <a:r>
              <a:rPr lang="en-US" sz="1400" dirty="0">
                <a:solidFill>
                  <a:srgbClr val="000000"/>
                </a:solidFill>
                <a:latin typeface="Arial"/>
                <a:ea typeface="Arial"/>
                <a:cs typeface="Arial"/>
                <a:sym typeface="Arial"/>
              </a:rPr>
              <a:t>Divide Olivia’s leftover money by the cost of one timber dam to see how many more drains can be blocked </a:t>
            </a:r>
          </a:p>
          <a:p>
            <a:pPr>
              <a:lnSpc>
                <a:spcPts val="2010"/>
              </a:lnSpc>
              <a:spcBef>
                <a:spcPct val="0"/>
              </a:spcBef>
            </a:pPr>
            <a:endParaRPr lang="en-US" sz="1400" dirty="0">
              <a:solidFill>
                <a:srgbClr val="000000"/>
              </a:solidFill>
              <a:latin typeface="Arial"/>
              <a:ea typeface="Arial"/>
              <a:cs typeface="Arial"/>
              <a:sym typeface="Arial"/>
            </a:endParaRPr>
          </a:p>
        </p:txBody>
      </p:sp>
      <p:sp>
        <p:nvSpPr>
          <p:cNvPr id="15" name="Rectangle 14">
            <a:extLst>
              <a:ext uri="{FF2B5EF4-FFF2-40B4-BE49-F238E27FC236}">
                <a16:creationId xmlns:a16="http://schemas.microsoft.com/office/drawing/2014/main" id="{7F419882-A8E1-1FE7-4B1B-AA231D531C79}"/>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82456" y="1435190"/>
            <a:ext cx="4658557" cy="6025385"/>
            <a:chOff x="0" y="0"/>
            <a:chExt cx="527629" cy="706895"/>
          </a:xfrm>
        </p:grpSpPr>
        <p:sp>
          <p:nvSpPr>
            <p:cNvPr id="4" name="Freeform 4"/>
            <p:cNvSpPr/>
            <p:nvPr/>
          </p:nvSpPr>
          <p:spPr>
            <a:xfrm>
              <a:off x="0" y="0"/>
              <a:ext cx="527629" cy="706895"/>
            </a:xfrm>
            <a:custGeom>
              <a:avLst/>
              <a:gdLst/>
              <a:ahLst/>
              <a:cxnLst/>
              <a:rect l="l" t="t" r="r" b="b"/>
              <a:pathLst>
                <a:path w="527629" h="706895">
                  <a:moveTo>
                    <a:pt x="25821" y="0"/>
                  </a:moveTo>
                  <a:lnTo>
                    <a:pt x="501808" y="0"/>
                  </a:lnTo>
                  <a:cubicBezTo>
                    <a:pt x="516069" y="0"/>
                    <a:pt x="527629" y="11561"/>
                    <a:pt x="527629" y="25821"/>
                  </a:cubicBezTo>
                  <a:lnTo>
                    <a:pt x="527629" y="681074"/>
                  </a:lnTo>
                  <a:cubicBezTo>
                    <a:pt x="527629" y="695334"/>
                    <a:pt x="516069" y="706895"/>
                    <a:pt x="501808" y="706895"/>
                  </a:cubicBezTo>
                  <a:lnTo>
                    <a:pt x="25821" y="706895"/>
                  </a:lnTo>
                  <a:cubicBezTo>
                    <a:pt x="11561" y="706895"/>
                    <a:pt x="0" y="695334"/>
                    <a:pt x="0" y="681074"/>
                  </a:cubicBezTo>
                  <a:lnTo>
                    <a:pt x="0" y="25821"/>
                  </a:lnTo>
                  <a:cubicBezTo>
                    <a:pt x="0" y="11561"/>
                    <a:pt x="11561" y="0"/>
                    <a:pt x="25821"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527629" cy="764045"/>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5346000" y="1934409"/>
            <a:ext cx="4935749" cy="1331418"/>
            <a:chOff x="0" y="20134"/>
            <a:chExt cx="1752467" cy="472728"/>
          </a:xfrm>
        </p:grpSpPr>
        <p:sp>
          <p:nvSpPr>
            <p:cNvPr id="7" name="Freeform 7"/>
            <p:cNvSpPr/>
            <p:nvPr/>
          </p:nvSpPr>
          <p:spPr>
            <a:xfrm>
              <a:off x="0" y="43285"/>
              <a:ext cx="1742182" cy="415578"/>
            </a:xfrm>
            <a:custGeom>
              <a:avLst/>
              <a:gdLst/>
              <a:ahLst/>
              <a:cxnLst/>
              <a:rect l="l" t="t" r="r" b="b"/>
              <a:pathLst>
                <a:path w="1742182" h="415578">
                  <a:moveTo>
                    <a:pt x="23667" y="0"/>
                  </a:moveTo>
                  <a:lnTo>
                    <a:pt x="1718515" y="0"/>
                  </a:lnTo>
                  <a:cubicBezTo>
                    <a:pt x="1724792" y="0"/>
                    <a:pt x="1730812" y="2493"/>
                    <a:pt x="1735250" y="6932"/>
                  </a:cubicBezTo>
                  <a:cubicBezTo>
                    <a:pt x="1739689" y="11370"/>
                    <a:pt x="1742182" y="17390"/>
                    <a:pt x="1742182" y="23667"/>
                  </a:cubicBezTo>
                  <a:lnTo>
                    <a:pt x="1742182" y="391911"/>
                  </a:lnTo>
                  <a:cubicBezTo>
                    <a:pt x="1742182" y="398188"/>
                    <a:pt x="1739689" y="404207"/>
                    <a:pt x="1735250" y="408646"/>
                  </a:cubicBezTo>
                  <a:cubicBezTo>
                    <a:pt x="1730812" y="413084"/>
                    <a:pt x="1724792" y="415578"/>
                    <a:pt x="1718515" y="415578"/>
                  </a:cubicBezTo>
                  <a:lnTo>
                    <a:pt x="23667" y="415578"/>
                  </a:lnTo>
                  <a:cubicBezTo>
                    <a:pt x="10596" y="415578"/>
                    <a:pt x="0" y="404982"/>
                    <a:pt x="0" y="391911"/>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10285" y="20134"/>
              <a:ext cx="1742182" cy="472728"/>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REPAIR METHODS TABLE below is showing the work Olivia needs to do to repair the peatland. How much each item or task will cost is listed in the column 2, and the column 3 says how many of each will need.   </a:t>
              </a:r>
            </a:p>
          </p:txBody>
        </p:sp>
      </p:grpSp>
      <p:grpSp>
        <p:nvGrpSpPr>
          <p:cNvPr id="9" name="Group 9"/>
          <p:cNvGrpSpPr/>
          <p:nvPr/>
        </p:nvGrpSpPr>
        <p:grpSpPr>
          <a:xfrm>
            <a:off x="5346000" y="1487413"/>
            <a:ext cx="4906782" cy="427507"/>
            <a:chOff x="0" y="0"/>
            <a:chExt cx="1742182" cy="151789"/>
          </a:xfrm>
        </p:grpSpPr>
        <p:sp>
          <p:nvSpPr>
            <p:cNvPr id="10" name="Freeform 10"/>
            <p:cNvSpPr/>
            <p:nvPr/>
          </p:nvSpPr>
          <p:spPr>
            <a:xfrm>
              <a:off x="0" y="0"/>
              <a:ext cx="1742182" cy="151789"/>
            </a:xfrm>
            <a:custGeom>
              <a:avLst/>
              <a:gdLst/>
              <a:ahLst/>
              <a:cxnLst/>
              <a:rect l="l" t="t" r="r" b="b"/>
              <a:pathLst>
                <a:path w="1742182" h="151789">
                  <a:moveTo>
                    <a:pt x="23667" y="0"/>
                  </a:moveTo>
                  <a:lnTo>
                    <a:pt x="1718515" y="0"/>
                  </a:lnTo>
                  <a:cubicBezTo>
                    <a:pt x="1724792" y="0"/>
                    <a:pt x="1730812" y="2493"/>
                    <a:pt x="1735250" y="6932"/>
                  </a:cubicBezTo>
                  <a:cubicBezTo>
                    <a:pt x="1739689" y="11370"/>
                    <a:pt x="1742182" y="17390"/>
                    <a:pt x="1742182" y="23667"/>
                  </a:cubicBezTo>
                  <a:lnTo>
                    <a:pt x="1742182" y="128122"/>
                  </a:lnTo>
                  <a:cubicBezTo>
                    <a:pt x="1742182" y="134399"/>
                    <a:pt x="1739689" y="140419"/>
                    <a:pt x="1735250" y="144857"/>
                  </a:cubicBezTo>
                  <a:cubicBezTo>
                    <a:pt x="1730812" y="149295"/>
                    <a:pt x="1724792" y="151789"/>
                    <a:pt x="1718515" y="151789"/>
                  </a:cubicBezTo>
                  <a:lnTo>
                    <a:pt x="23667" y="151789"/>
                  </a:lnTo>
                  <a:cubicBezTo>
                    <a:pt x="10596" y="151789"/>
                    <a:pt x="0" y="141193"/>
                    <a:pt x="0" y="128122"/>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11" name="TextBox 11"/>
            <p:cNvSpPr txBox="1"/>
            <p:nvPr/>
          </p:nvSpPr>
          <p:spPr>
            <a:xfrm>
              <a:off x="0" y="-57150"/>
              <a:ext cx="1742182"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For this 70-hectare project Oliva has a total of </a:t>
              </a:r>
              <a:r>
                <a:rPr lang="en-US" sz="1399" b="1">
                  <a:solidFill>
                    <a:srgbClr val="000000"/>
                  </a:solidFill>
                  <a:latin typeface="Arial Bold"/>
                  <a:ea typeface="Arial Bold"/>
                  <a:cs typeface="Arial Bold"/>
                  <a:sym typeface="Arial Bold"/>
                </a:rPr>
                <a:t>£6000</a:t>
              </a:r>
              <a:r>
                <a:rPr lang="en-US" sz="1399">
                  <a:solidFill>
                    <a:srgbClr val="000000"/>
                  </a:solidFill>
                  <a:latin typeface="Arial"/>
                  <a:ea typeface="Arial"/>
                  <a:cs typeface="Arial"/>
                  <a:sym typeface="Arial"/>
                </a:rPr>
                <a:t>.  </a:t>
              </a:r>
            </a:p>
          </p:txBody>
        </p:sp>
      </p:grpSp>
      <p:graphicFrame>
        <p:nvGraphicFramePr>
          <p:cNvPr id="12" name="Table 12"/>
          <p:cNvGraphicFramePr>
            <a:graphicFrameLocks noGrp="1"/>
          </p:cNvGraphicFramePr>
          <p:nvPr>
            <p:extLst>
              <p:ext uri="{D42A27DB-BD31-4B8C-83A1-F6EECF244321}">
                <p14:modId xmlns:p14="http://schemas.microsoft.com/office/powerpoint/2010/main" val="3361196902"/>
              </p:ext>
            </p:extLst>
          </p:nvPr>
        </p:nvGraphicFramePr>
        <p:xfrm>
          <a:off x="5044282" y="3855584"/>
          <a:ext cx="5208500" cy="3474303"/>
        </p:xfrm>
        <a:graphic>
          <a:graphicData uri="http://schemas.openxmlformats.org/drawingml/2006/table">
            <a:tbl>
              <a:tblPr/>
              <a:tblGrid>
                <a:gridCol w="1666316">
                  <a:extLst>
                    <a:ext uri="{9D8B030D-6E8A-4147-A177-3AD203B41FA5}">
                      <a16:colId xmlns:a16="http://schemas.microsoft.com/office/drawing/2014/main" val="20000"/>
                    </a:ext>
                  </a:extLst>
                </a:gridCol>
                <a:gridCol w="1108787">
                  <a:extLst>
                    <a:ext uri="{9D8B030D-6E8A-4147-A177-3AD203B41FA5}">
                      <a16:colId xmlns:a16="http://schemas.microsoft.com/office/drawing/2014/main" val="20001"/>
                    </a:ext>
                  </a:extLst>
                </a:gridCol>
                <a:gridCol w="1314800">
                  <a:extLst>
                    <a:ext uri="{9D8B030D-6E8A-4147-A177-3AD203B41FA5}">
                      <a16:colId xmlns:a16="http://schemas.microsoft.com/office/drawing/2014/main" val="20002"/>
                    </a:ext>
                  </a:extLst>
                </a:gridCol>
                <a:gridCol w="1118597">
                  <a:extLst>
                    <a:ext uri="{9D8B030D-6E8A-4147-A177-3AD203B41FA5}">
                      <a16:colId xmlns:a16="http://schemas.microsoft.com/office/drawing/2014/main" val="20003"/>
                    </a:ext>
                  </a:extLst>
                </a:gridCol>
              </a:tblGrid>
              <a:tr h="441706">
                <a:tc>
                  <a:txBody>
                    <a:bodyPr/>
                    <a:lstStyle/>
                    <a:p>
                      <a:pPr algn="l">
                        <a:lnSpc>
                          <a:spcPts val="1679"/>
                        </a:lnSpc>
                        <a:defRPr/>
                      </a:pPr>
                      <a:r>
                        <a:rPr lang="en-US" sz="1200" dirty="0">
                          <a:solidFill>
                            <a:srgbClr val="000000"/>
                          </a:solidFill>
                          <a:latin typeface="Arial"/>
                          <a:ea typeface="Arial"/>
                          <a:cs typeface="Arial"/>
                          <a:sym typeface="Arial"/>
                        </a:rPr>
                        <a:t>REPAIR METHOD</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COST</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HOW MANY</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TOTAL COST</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16343">
                <a:tc>
                  <a:txBody>
                    <a:bodyPr/>
                    <a:lstStyle/>
                    <a:p>
                      <a:pPr algn="l">
                        <a:lnSpc>
                          <a:spcPts val="1679"/>
                        </a:lnSpc>
                        <a:defRPr/>
                      </a:pPr>
                      <a:r>
                        <a:rPr lang="en-US" sz="1200">
                          <a:solidFill>
                            <a:srgbClr val="000000"/>
                          </a:solidFill>
                          <a:latin typeface="Arial"/>
                          <a:ea typeface="Arial"/>
                          <a:cs typeface="Arial"/>
                          <a:sym typeface="Arial"/>
                        </a:rPr>
                        <a:t>Blocking drains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£95 per drain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9 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£855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52994">
                <a:tc>
                  <a:txBody>
                    <a:bodyPr/>
                    <a:lstStyle/>
                    <a:p>
                      <a:pPr algn="l">
                        <a:lnSpc>
                          <a:spcPts val="1679"/>
                        </a:lnSpc>
                        <a:defRPr/>
                      </a:pPr>
                      <a:r>
                        <a:rPr lang="en-US" sz="1200">
                          <a:solidFill>
                            <a:srgbClr val="000000"/>
                          </a:solidFill>
                          <a:latin typeface="Arial"/>
                          <a:ea typeface="Arial"/>
                          <a:cs typeface="Arial"/>
                          <a:sym typeface="Arial"/>
                        </a:rPr>
                        <a:t>Blocking Gullies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£76 per gully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8 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52994">
                <a:tc>
                  <a:txBody>
                    <a:bodyPr/>
                    <a:lstStyle/>
                    <a:p>
                      <a:pPr algn="l">
                        <a:lnSpc>
                          <a:spcPts val="1679"/>
                        </a:lnSpc>
                        <a:defRPr/>
                      </a:pPr>
                      <a:r>
                        <a:rPr lang="en-US" sz="1200">
                          <a:solidFill>
                            <a:srgbClr val="000000"/>
                          </a:solidFill>
                          <a:latin typeface="Arial"/>
                          <a:ea typeface="Arial"/>
                          <a:cs typeface="Arial"/>
                          <a:sym typeface="Arial"/>
                        </a:rPr>
                        <a:t>Planting Native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£2 per plant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26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2016">
                <a:tc>
                  <a:txBody>
                    <a:bodyPr/>
                    <a:lstStyle/>
                    <a:p>
                      <a:pPr algn="l">
                        <a:lnSpc>
                          <a:spcPts val="1679"/>
                        </a:lnSpc>
                        <a:defRPr/>
                      </a:pPr>
                      <a:r>
                        <a:rPr lang="en-US" sz="1200">
                          <a:solidFill>
                            <a:srgbClr val="000000"/>
                          </a:solidFill>
                          <a:latin typeface="Arial"/>
                          <a:ea typeface="Arial"/>
                          <a:cs typeface="Arial"/>
                          <a:sym typeface="Arial"/>
                        </a:rPr>
                        <a:t>Timber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£73</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8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68250">
                <a:tc>
                  <a:txBody>
                    <a:bodyPr/>
                    <a:lstStyle/>
                    <a:p>
                      <a:pPr algn="l">
                        <a:lnSpc>
                          <a:spcPts val="1679"/>
                        </a:lnSpc>
                        <a:defRPr/>
                      </a:pPr>
                      <a:r>
                        <a:rPr lang="en-US" sz="12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r>
                        <a:rPr lang="en-US" sz="1200">
                          <a:solidFill>
                            <a:srgbClr val="000000"/>
                          </a:solidFill>
                          <a:latin typeface="Arial"/>
                          <a:ea typeface="Arial"/>
                          <a:cs typeface="Arial"/>
                          <a:sym typeface="Arial"/>
                        </a:rPr>
                        <a:t>Total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67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3" name="TextBox 13"/>
          <p:cNvSpPr txBox="1"/>
          <p:nvPr/>
        </p:nvSpPr>
        <p:spPr>
          <a:xfrm>
            <a:off x="784967" y="279940"/>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7</a:t>
            </a:r>
          </a:p>
        </p:txBody>
      </p:sp>
      <p:sp>
        <p:nvSpPr>
          <p:cNvPr id="14" name="TextBox 14"/>
          <p:cNvSpPr txBox="1"/>
          <p:nvPr/>
        </p:nvSpPr>
        <p:spPr>
          <a:xfrm>
            <a:off x="290818" y="1572611"/>
            <a:ext cx="4523514" cy="6132256"/>
          </a:xfrm>
          <a:prstGeom prst="rect">
            <a:avLst/>
          </a:prstGeom>
        </p:spPr>
        <p:txBody>
          <a:bodyPr wrap="square" lIns="0" tIns="0" rIns="0" bIns="0" rtlCol="0" anchor="t">
            <a:spAutoFit/>
          </a:bodyPr>
          <a:lstStyle/>
          <a:p>
            <a:pPr>
              <a:lnSpc>
                <a:spcPts val="1959"/>
              </a:lnSpc>
            </a:pPr>
            <a:r>
              <a:rPr lang="en-US" sz="1399" dirty="0">
                <a:solidFill>
                  <a:srgbClr val="000000"/>
                </a:solidFill>
                <a:latin typeface="Arial"/>
                <a:ea typeface="Arial"/>
                <a:cs typeface="Arial"/>
                <a:sym typeface="Arial"/>
              </a:rPr>
              <a:t>Olivia is a conservationist, and her job is to protect peatlands.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Peatlands are important habitats. They are very important because their wet environment provides a home for many special plants and animals.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But peatlands have been damaged and drained, from farming, planting forests and the impacts of climate change.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is working to protect and repair peatlands to be wet and healthy again.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The peatland Olivia has been working on in is near </a:t>
            </a:r>
            <a:r>
              <a:rPr lang="en-US" sz="1399" dirty="0" err="1">
                <a:solidFill>
                  <a:srgbClr val="000000"/>
                </a:solidFill>
                <a:latin typeface="Arial"/>
                <a:ea typeface="Arial"/>
                <a:cs typeface="Arial"/>
                <a:sym typeface="Arial"/>
              </a:rPr>
              <a:t>Sanquhar</a:t>
            </a:r>
            <a:r>
              <a:rPr lang="en-US" sz="1399" dirty="0">
                <a:solidFill>
                  <a:srgbClr val="000000"/>
                </a:solidFill>
                <a:latin typeface="Arial"/>
                <a:ea typeface="Arial"/>
                <a:cs typeface="Arial"/>
                <a:sym typeface="Arial"/>
              </a:rPr>
              <a:t> in Dumfries and Galloway!  </a:t>
            </a:r>
          </a:p>
          <a:p>
            <a:pPr>
              <a:lnSpc>
                <a:spcPts val="1959"/>
              </a:lnSpc>
            </a:pPr>
            <a:r>
              <a:rPr lang="en-US" sz="1399" dirty="0">
                <a:solidFill>
                  <a:srgbClr val="000000"/>
                </a:solidFill>
                <a:latin typeface="Arial"/>
                <a:ea typeface="Arial"/>
                <a:cs typeface="Arial"/>
                <a:sym typeface="Arial"/>
              </a:rPr>
              <a:t>The drains on this peatland are taking a lot of water off the peatland, making it too dry, so the drains need blocking with peat.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Olivia needs to pay a team of digger drivers and peatland workers to do the practical work for her. She has asked her friend Jack and his team to come do the work. </a:t>
            </a:r>
          </a:p>
          <a:p>
            <a:pPr>
              <a:lnSpc>
                <a:spcPts val="1959"/>
              </a:lnSpc>
            </a:pPr>
            <a:endParaRPr lang="en-US" sz="1399" dirty="0">
              <a:solidFill>
                <a:srgbClr val="000000"/>
              </a:solidFill>
              <a:latin typeface="Arial"/>
              <a:ea typeface="Arial"/>
              <a:cs typeface="Arial"/>
              <a:sym typeface="Arial"/>
            </a:endParaRPr>
          </a:p>
        </p:txBody>
      </p:sp>
      <p:sp>
        <p:nvSpPr>
          <p:cNvPr id="15" name="TextBox 15"/>
          <p:cNvSpPr txBox="1"/>
          <p:nvPr/>
        </p:nvSpPr>
        <p:spPr>
          <a:xfrm>
            <a:off x="3187692" y="116121"/>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6" name="TextBox 16"/>
          <p:cNvSpPr txBox="1"/>
          <p:nvPr/>
        </p:nvSpPr>
        <p:spPr>
          <a:xfrm>
            <a:off x="5346000" y="3304804"/>
            <a:ext cx="4906782" cy="416589"/>
          </a:xfrm>
          <a:prstGeom prst="rect">
            <a:avLst/>
          </a:prstGeom>
        </p:spPr>
        <p:txBody>
          <a:bodyPr lIns="0" tIns="0" rIns="0" bIns="0" rtlCol="0" anchor="t">
            <a:spAutoFit/>
          </a:bodyPr>
          <a:lstStyle/>
          <a:p>
            <a:pPr algn="ctr">
              <a:lnSpc>
                <a:spcPts val="1679"/>
              </a:lnSpc>
              <a:spcBef>
                <a:spcPct val="0"/>
              </a:spcBef>
            </a:pPr>
            <a:r>
              <a:rPr lang="en-US" sz="1200" b="1" dirty="0">
                <a:solidFill>
                  <a:srgbClr val="000000"/>
                </a:solidFill>
                <a:latin typeface="Arial Bold"/>
                <a:ea typeface="Arial Bold"/>
                <a:cs typeface="Arial Bold"/>
                <a:sym typeface="Arial Bold"/>
              </a:rPr>
              <a:t>Can you fill in the last column to help Olivia work out how much each technique will cost her? </a:t>
            </a:r>
          </a:p>
        </p:txBody>
      </p:sp>
      <p:sp>
        <p:nvSpPr>
          <p:cNvPr id="17" name="TextBox 16">
            <a:extLst>
              <a:ext uri="{FF2B5EF4-FFF2-40B4-BE49-F238E27FC236}">
                <a16:creationId xmlns:a16="http://schemas.microsoft.com/office/drawing/2014/main" id="{7EA25511-D3B0-54CD-DB49-98414C8A9ED3}"/>
              </a:ext>
            </a:extLst>
          </p:cNvPr>
          <p:cNvSpPr txBox="1"/>
          <p:nvPr/>
        </p:nvSpPr>
        <p:spPr>
          <a:xfrm>
            <a:off x="1145866" y="876821"/>
            <a:ext cx="9001434"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
        <p:nvSpPr>
          <p:cNvPr id="18" name="Rectangle 17">
            <a:extLst>
              <a:ext uri="{FF2B5EF4-FFF2-40B4-BE49-F238E27FC236}">
                <a16:creationId xmlns:a16="http://schemas.microsoft.com/office/drawing/2014/main" id="{CD4C7B7D-5434-E4C1-EBDF-53D1E09E7722}"/>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81448" y="1265578"/>
            <a:ext cx="4436460" cy="2055496"/>
            <a:chOff x="0" y="0"/>
            <a:chExt cx="527629" cy="232143"/>
          </a:xfrm>
        </p:grpSpPr>
        <p:sp>
          <p:nvSpPr>
            <p:cNvPr id="4" name="Freeform 4"/>
            <p:cNvSpPr/>
            <p:nvPr/>
          </p:nvSpPr>
          <p:spPr>
            <a:xfrm>
              <a:off x="0" y="0"/>
              <a:ext cx="527629" cy="232143"/>
            </a:xfrm>
            <a:custGeom>
              <a:avLst/>
              <a:gdLst/>
              <a:ahLst/>
              <a:cxnLst/>
              <a:rect l="l" t="t" r="r" b="b"/>
              <a:pathLst>
                <a:path w="527629" h="232143">
                  <a:moveTo>
                    <a:pt x="25821" y="0"/>
                  </a:moveTo>
                  <a:lnTo>
                    <a:pt x="501808" y="0"/>
                  </a:lnTo>
                  <a:cubicBezTo>
                    <a:pt x="516069" y="0"/>
                    <a:pt x="527629" y="11561"/>
                    <a:pt x="527629" y="25821"/>
                  </a:cubicBezTo>
                  <a:lnTo>
                    <a:pt x="527629" y="206321"/>
                  </a:lnTo>
                  <a:cubicBezTo>
                    <a:pt x="527629" y="220582"/>
                    <a:pt x="516069" y="232143"/>
                    <a:pt x="501808" y="232143"/>
                  </a:cubicBezTo>
                  <a:lnTo>
                    <a:pt x="25821" y="232143"/>
                  </a:lnTo>
                  <a:cubicBezTo>
                    <a:pt x="11561" y="232143"/>
                    <a:pt x="0" y="220582"/>
                    <a:pt x="0" y="206321"/>
                  </a:cubicBezTo>
                  <a:lnTo>
                    <a:pt x="0" y="25821"/>
                  </a:lnTo>
                  <a:cubicBezTo>
                    <a:pt x="0" y="11561"/>
                    <a:pt x="11561" y="0"/>
                    <a:pt x="25821"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5" name="TextBox 5"/>
            <p:cNvSpPr txBox="1"/>
            <p:nvPr/>
          </p:nvSpPr>
          <p:spPr>
            <a:xfrm>
              <a:off x="0" y="-57150"/>
              <a:ext cx="527629" cy="289293"/>
            </a:xfrm>
            <a:prstGeom prst="rect">
              <a:avLst/>
            </a:prstGeom>
          </p:spPr>
          <p:txBody>
            <a:bodyPr lIns="187615" tIns="187615" rIns="187615" bIns="187615" rtlCol="0" anchor="ctr"/>
            <a:lstStyle/>
            <a:p>
              <a:pPr algn="ctr">
                <a:lnSpc>
                  <a:spcPts val="1959"/>
                </a:lnSpc>
              </a:pPr>
              <a:endParaRPr/>
            </a:p>
          </p:txBody>
        </p:sp>
      </p:grpSp>
      <p:graphicFrame>
        <p:nvGraphicFramePr>
          <p:cNvPr id="9" name="Table 9"/>
          <p:cNvGraphicFramePr>
            <a:graphicFrameLocks noGrp="1"/>
          </p:cNvGraphicFramePr>
          <p:nvPr>
            <p:extLst>
              <p:ext uri="{D42A27DB-BD31-4B8C-83A1-F6EECF244321}">
                <p14:modId xmlns:p14="http://schemas.microsoft.com/office/powerpoint/2010/main" val="1939095073"/>
              </p:ext>
            </p:extLst>
          </p:nvPr>
        </p:nvGraphicFramePr>
        <p:xfrm>
          <a:off x="242358" y="3442617"/>
          <a:ext cx="4375550" cy="4011104"/>
        </p:xfrm>
        <a:graphic>
          <a:graphicData uri="http://schemas.openxmlformats.org/drawingml/2006/table">
            <a:tbl>
              <a:tblPr/>
              <a:tblGrid>
                <a:gridCol w="1171895">
                  <a:extLst>
                    <a:ext uri="{9D8B030D-6E8A-4147-A177-3AD203B41FA5}">
                      <a16:colId xmlns:a16="http://schemas.microsoft.com/office/drawing/2014/main" val="20000"/>
                    </a:ext>
                  </a:extLst>
                </a:gridCol>
                <a:gridCol w="1166919">
                  <a:extLst>
                    <a:ext uri="{9D8B030D-6E8A-4147-A177-3AD203B41FA5}">
                      <a16:colId xmlns:a16="http://schemas.microsoft.com/office/drawing/2014/main" val="20001"/>
                    </a:ext>
                  </a:extLst>
                </a:gridCol>
                <a:gridCol w="1111237">
                  <a:extLst>
                    <a:ext uri="{9D8B030D-6E8A-4147-A177-3AD203B41FA5}">
                      <a16:colId xmlns:a16="http://schemas.microsoft.com/office/drawing/2014/main" val="20002"/>
                    </a:ext>
                  </a:extLst>
                </a:gridCol>
                <a:gridCol w="925499">
                  <a:extLst>
                    <a:ext uri="{9D8B030D-6E8A-4147-A177-3AD203B41FA5}">
                      <a16:colId xmlns:a16="http://schemas.microsoft.com/office/drawing/2014/main" val="20003"/>
                    </a:ext>
                  </a:extLst>
                </a:gridCol>
              </a:tblGrid>
              <a:tr h="739617">
                <a:tc>
                  <a:txBody>
                    <a:bodyPr/>
                    <a:lstStyle/>
                    <a:p>
                      <a:pPr algn="ctr">
                        <a:lnSpc>
                          <a:spcPts val="1819"/>
                        </a:lnSpc>
                        <a:defRPr/>
                      </a:pPr>
                      <a:r>
                        <a:rPr lang="en-US" sz="1300" dirty="0">
                          <a:solidFill>
                            <a:srgbClr val="000000"/>
                          </a:solidFill>
                          <a:latin typeface="Arial"/>
                          <a:ea typeface="Arial"/>
                          <a:cs typeface="Arial"/>
                          <a:sym typeface="Arial"/>
                        </a:rPr>
                        <a:t>EXPENSES</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a:solidFill>
                            <a:srgbClr val="000000"/>
                          </a:solidFill>
                          <a:latin typeface="Arial"/>
                          <a:ea typeface="Arial"/>
                          <a:cs typeface="Arial"/>
                          <a:sym typeface="Arial"/>
                        </a:rPr>
                        <a:t>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HOW MANY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91297">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£112 per week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 weeks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£448</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9617">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£782 per machine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3 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5250">
                <a:tc>
                  <a:txBody>
                    <a:bodyPr/>
                    <a:lstStyle/>
                    <a:p>
                      <a:pPr algn="l">
                        <a:lnSpc>
                          <a:spcPts val="1819"/>
                        </a:lnSpc>
                        <a:defRPr/>
                      </a:pPr>
                      <a:r>
                        <a:rPr lang="en-US" sz="1300">
                          <a:solidFill>
                            <a:srgbClr val="000000"/>
                          </a:solidFill>
                          <a:latin typeface="Arial"/>
                          <a:ea typeface="Arial"/>
                          <a:cs typeface="Arial"/>
                          <a:sym typeface="Arial"/>
                        </a:rPr>
                        <a:t>Welfare (Toilets and rest place workers)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£238 per welfare unit per week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 weeks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5323">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 name="TextBox 10"/>
          <p:cNvSpPr txBox="1"/>
          <p:nvPr/>
        </p:nvSpPr>
        <p:spPr>
          <a:xfrm>
            <a:off x="756000" y="351990"/>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7</a:t>
            </a:r>
          </a:p>
        </p:txBody>
      </p:sp>
      <p:sp>
        <p:nvSpPr>
          <p:cNvPr id="11" name="TextBox 11"/>
          <p:cNvSpPr txBox="1"/>
          <p:nvPr/>
        </p:nvSpPr>
        <p:spPr>
          <a:xfrm>
            <a:off x="308111" y="1407282"/>
            <a:ext cx="4244045" cy="1772088"/>
          </a:xfrm>
          <a:prstGeom prst="rect">
            <a:avLst/>
          </a:prstGeom>
        </p:spPr>
        <p:txBody>
          <a:bodyPr lIns="0" tIns="0" rIns="0" bIns="0" rtlCol="0" anchor="t">
            <a:spAutoFit/>
          </a:bodyPr>
          <a:lstStyle/>
          <a:p>
            <a:pPr>
              <a:lnSpc>
                <a:spcPts val="1959"/>
              </a:lnSpc>
            </a:pPr>
            <a:r>
              <a:rPr lang="en-US" sz="1399" dirty="0">
                <a:solidFill>
                  <a:srgbClr val="000000"/>
                </a:solidFill>
                <a:latin typeface="Arial"/>
                <a:ea typeface="Arial"/>
                <a:cs typeface="Arial"/>
                <a:sym typeface="Arial"/>
              </a:rPr>
              <a:t>Olivia will also need to pay the workers for their time working and pay for the machines they need. This is shown in the EXPENSES table below.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Please calculate the costs for the final column like you did in the table above. The first answer has been done for you.</a:t>
            </a:r>
          </a:p>
        </p:txBody>
      </p:sp>
      <p:sp>
        <p:nvSpPr>
          <p:cNvPr id="12" name="TextBox 12"/>
          <p:cNvSpPr txBox="1"/>
          <p:nvPr/>
        </p:nvSpPr>
        <p:spPr>
          <a:xfrm>
            <a:off x="3158725" y="93714"/>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4" name="TextBox 13">
            <a:extLst>
              <a:ext uri="{FF2B5EF4-FFF2-40B4-BE49-F238E27FC236}">
                <a16:creationId xmlns:a16="http://schemas.microsoft.com/office/drawing/2014/main" id="{80B3B338-40B4-C7DE-2732-BEB194AE78DB}"/>
              </a:ext>
            </a:extLst>
          </p:cNvPr>
          <p:cNvSpPr txBox="1"/>
          <p:nvPr/>
        </p:nvSpPr>
        <p:spPr>
          <a:xfrm>
            <a:off x="4781244" y="1874842"/>
            <a:ext cx="5640718" cy="5990551"/>
          </a:xfrm>
          <a:prstGeom prst="rect">
            <a:avLst/>
          </a:prstGeom>
          <a:noFill/>
        </p:spPr>
        <p:txBody>
          <a:bodyPr wrap="square">
            <a:spAutoFit/>
          </a:bodyPr>
          <a:lstStyle/>
          <a:p>
            <a:pPr>
              <a:lnSpc>
                <a:spcPts val="2128"/>
              </a:lnSpc>
            </a:pPr>
            <a:r>
              <a:rPr lang="en-US" sz="1400" dirty="0">
                <a:solidFill>
                  <a:srgbClr val="000000"/>
                </a:solidFill>
                <a:latin typeface="Arial"/>
                <a:ea typeface="Arial"/>
                <a:cs typeface="Arial"/>
                <a:sym typeface="Arial"/>
              </a:rPr>
              <a:t>Q1) How much will it cost to buy the machines? </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Q2) What is the total cost of all the REPAIR METHODS?</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Q3) What is the total cost of the EXPENSES?</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Q4) What is the total for the whole project?</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Q5) Remember Olivia started with £6000. From working out the total project cost, how much money does Olivia have left over?</a:t>
            </a:r>
          </a:p>
          <a:p>
            <a:pPr marL="151120" lvl="1">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Q6) With the money Olivia has left over how many more Timber dams could she buy?</a:t>
            </a:r>
          </a:p>
          <a:p>
            <a:pPr marL="302241" lvl="1" indent="-151121">
              <a:lnSpc>
                <a:spcPts val="2128"/>
              </a:lnSpc>
              <a:buFont typeface="Arial"/>
              <a:buChar char="•"/>
            </a:pPr>
            <a:r>
              <a:rPr lang="en-US" sz="1400" dirty="0">
                <a:solidFill>
                  <a:srgbClr val="000000"/>
                </a:solidFill>
                <a:latin typeface="Arial"/>
                <a:ea typeface="Arial"/>
                <a:cs typeface="Arial"/>
                <a:sym typeface="Arial"/>
              </a:rPr>
              <a:t>Divide Olivia’s left-over money by the cost of one timber dam to see how many more timber dams she can buy. </a:t>
            </a:r>
          </a:p>
          <a:p>
            <a:pPr>
              <a:lnSpc>
                <a:spcPts val="2128"/>
              </a:lnSpc>
            </a:pPr>
            <a:endParaRPr lang="en-US" sz="1400" dirty="0">
              <a:solidFill>
                <a:srgbClr val="000000"/>
              </a:solidFill>
              <a:latin typeface="Arial"/>
              <a:ea typeface="Arial"/>
              <a:cs typeface="Arial"/>
              <a:sym typeface="Arial"/>
            </a:endParaRPr>
          </a:p>
          <a:p>
            <a:pPr>
              <a:lnSpc>
                <a:spcPts val="2128"/>
              </a:lnSpc>
            </a:pPr>
            <a:r>
              <a:rPr lang="en-US" sz="1400" dirty="0">
                <a:solidFill>
                  <a:srgbClr val="000000"/>
                </a:solidFill>
                <a:latin typeface="Arial"/>
                <a:ea typeface="Arial"/>
                <a:cs typeface="Arial"/>
                <a:sym typeface="Arial"/>
              </a:rPr>
              <a:t>Q7) It was so wet that one of the machines got stuck! Jack has had to buy and bring in another machine. How much does the project cost in total now? ·</a:t>
            </a:r>
          </a:p>
          <a:p>
            <a:pPr marL="302241" lvl="1" indent="-151121">
              <a:lnSpc>
                <a:spcPts val="2128"/>
              </a:lnSpc>
              <a:buFont typeface="Arial"/>
              <a:buChar char="•"/>
            </a:pPr>
            <a:r>
              <a:rPr lang="en-US" sz="1400" dirty="0">
                <a:solidFill>
                  <a:srgbClr val="000000"/>
                </a:solidFill>
                <a:latin typeface="Arial"/>
                <a:ea typeface="Arial"/>
                <a:cs typeface="Arial"/>
                <a:sym typeface="Arial"/>
              </a:rPr>
              <a:t>Find the cost of one machine from in the table </a:t>
            </a:r>
          </a:p>
          <a:p>
            <a:pPr marL="302241" lvl="1" indent="-151121">
              <a:lnSpc>
                <a:spcPts val="2128"/>
              </a:lnSpc>
              <a:buFont typeface="Arial"/>
              <a:buChar char="•"/>
            </a:pPr>
            <a:r>
              <a:rPr lang="en-US" sz="1400" dirty="0">
                <a:solidFill>
                  <a:srgbClr val="000000"/>
                </a:solidFill>
                <a:latin typeface="Arial"/>
                <a:ea typeface="Arial"/>
                <a:cs typeface="Arial"/>
                <a:sym typeface="Arial"/>
              </a:rPr>
              <a:t>Add the cost of this machine onto the project total </a:t>
            </a:r>
          </a:p>
          <a:p>
            <a:pPr>
              <a:lnSpc>
                <a:spcPts val="2128"/>
              </a:lnSpc>
            </a:pPr>
            <a:endParaRPr lang="en-US" sz="1400" dirty="0">
              <a:solidFill>
                <a:srgbClr val="000000"/>
              </a:solidFill>
              <a:latin typeface="Arial"/>
              <a:ea typeface="Arial"/>
              <a:cs typeface="Arial"/>
              <a:sym typeface="Arial"/>
            </a:endParaRPr>
          </a:p>
        </p:txBody>
      </p:sp>
      <p:grpSp>
        <p:nvGrpSpPr>
          <p:cNvPr id="15" name="Group 6">
            <a:extLst>
              <a:ext uri="{FF2B5EF4-FFF2-40B4-BE49-F238E27FC236}">
                <a16:creationId xmlns:a16="http://schemas.microsoft.com/office/drawing/2014/main" id="{1B14BA9F-61BF-47DE-8D6D-A67A74DA3261}"/>
              </a:ext>
            </a:extLst>
          </p:cNvPr>
          <p:cNvGrpSpPr/>
          <p:nvPr/>
        </p:nvGrpSpPr>
        <p:grpSpPr>
          <a:xfrm>
            <a:off x="4808865" y="1324118"/>
            <a:ext cx="4906782" cy="427507"/>
            <a:chOff x="0" y="0"/>
            <a:chExt cx="1742182" cy="151789"/>
          </a:xfrm>
        </p:grpSpPr>
        <p:sp>
          <p:nvSpPr>
            <p:cNvPr id="16" name="Freeform 7">
              <a:extLst>
                <a:ext uri="{FF2B5EF4-FFF2-40B4-BE49-F238E27FC236}">
                  <a16:creationId xmlns:a16="http://schemas.microsoft.com/office/drawing/2014/main" id="{81E67EF2-E1F7-EB1F-DC3B-7040585D4923}"/>
                </a:ext>
              </a:extLst>
            </p:cNvPr>
            <p:cNvSpPr/>
            <p:nvPr/>
          </p:nvSpPr>
          <p:spPr>
            <a:xfrm>
              <a:off x="0" y="0"/>
              <a:ext cx="1742182" cy="151789"/>
            </a:xfrm>
            <a:custGeom>
              <a:avLst/>
              <a:gdLst/>
              <a:ahLst/>
              <a:cxnLst/>
              <a:rect l="l" t="t" r="r" b="b"/>
              <a:pathLst>
                <a:path w="1742182" h="151789">
                  <a:moveTo>
                    <a:pt x="23667" y="0"/>
                  </a:moveTo>
                  <a:lnTo>
                    <a:pt x="1718515" y="0"/>
                  </a:lnTo>
                  <a:cubicBezTo>
                    <a:pt x="1724792" y="0"/>
                    <a:pt x="1730812" y="2493"/>
                    <a:pt x="1735250" y="6932"/>
                  </a:cubicBezTo>
                  <a:cubicBezTo>
                    <a:pt x="1739689" y="11370"/>
                    <a:pt x="1742182" y="17390"/>
                    <a:pt x="1742182" y="23667"/>
                  </a:cubicBezTo>
                  <a:lnTo>
                    <a:pt x="1742182" y="128122"/>
                  </a:lnTo>
                  <a:cubicBezTo>
                    <a:pt x="1742182" y="134399"/>
                    <a:pt x="1739689" y="140419"/>
                    <a:pt x="1735250" y="144857"/>
                  </a:cubicBezTo>
                  <a:cubicBezTo>
                    <a:pt x="1730812" y="149295"/>
                    <a:pt x="1724792" y="151789"/>
                    <a:pt x="1718515" y="151789"/>
                  </a:cubicBezTo>
                  <a:lnTo>
                    <a:pt x="23667" y="151789"/>
                  </a:lnTo>
                  <a:cubicBezTo>
                    <a:pt x="10596" y="151789"/>
                    <a:pt x="0" y="141193"/>
                    <a:pt x="0" y="128122"/>
                  </a:cubicBezTo>
                  <a:lnTo>
                    <a:pt x="0" y="23667"/>
                  </a:lnTo>
                  <a:cubicBezTo>
                    <a:pt x="0" y="10596"/>
                    <a:pt x="10596" y="0"/>
                    <a:pt x="23667" y="0"/>
                  </a:cubicBezTo>
                  <a:close/>
                </a:path>
              </a:pathLst>
            </a:custGeom>
            <a:solidFill>
              <a:srgbClr val="F3EBB7"/>
            </a:solidFill>
            <a:ln w="38100" cap="sq">
              <a:solidFill>
                <a:srgbClr val="000000"/>
              </a:solidFill>
              <a:prstDash val="solid"/>
              <a:miter/>
            </a:ln>
          </p:spPr>
          <p:txBody>
            <a:bodyPr/>
            <a:lstStyle/>
            <a:p>
              <a:endParaRPr lang="en-GB"/>
            </a:p>
          </p:txBody>
        </p:sp>
        <p:sp>
          <p:nvSpPr>
            <p:cNvPr id="17" name="TextBox 8">
              <a:extLst>
                <a:ext uri="{FF2B5EF4-FFF2-40B4-BE49-F238E27FC236}">
                  <a16:creationId xmlns:a16="http://schemas.microsoft.com/office/drawing/2014/main" id="{8342EFF4-6CE4-5EF3-2C01-B4CB7AA0A67B}"/>
                </a:ext>
              </a:extLst>
            </p:cNvPr>
            <p:cNvSpPr txBox="1"/>
            <p:nvPr/>
          </p:nvSpPr>
          <p:spPr>
            <a:xfrm>
              <a:off x="0" y="-57150"/>
              <a:ext cx="1742182" cy="20893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QUESTIONS</a:t>
              </a:r>
            </a:p>
          </p:txBody>
        </p:sp>
      </p:grpSp>
      <p:sp>
        <p:nvSpPr>
          <p:cNvPr id="18" name="Rectangle 17">
            <a:extLst>
              <a:ext uri="{FF2B5EF4-FFF2-40B4-BE49-F238E27FC236}">
                <a16:creationId xmlns:a16="http://schemas.microsoft.com/office/drawing/2014/main" id="{2AEBB266-12FB-9436-5B2A-F8BFCECF8EE2}"/>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391918" y="1488360"/>
            <a:ext cx="10097213" cy="5391984"/>
            <a:chOff x="0" y="0"/>
            <a:chExt cx="1184600" cy="632585"/>
          </a:xfrm>
        </p:grpSpPr>
        <p:sp>
          <p:nvSpPr>
            <p:cNvPr id="4" name="Freeform 4"/>
            <p:cNvSpPr/>
            <p:nvPr/>
          </p:nvSpPr>
          <p:spPr>
            <a:xfrm>
              <a:off x="0" y="0"/>
              <a:ext cx="1184600" cy="632585"/>
            </a:xfrm>
            <a:custGeom>
              <a:avLst/>
              <a:gdLst/>
              <a:ahLst/>
              <a:cxnLst/>
              <a:rect l="l" t="t" r="r" b="b"/>
              <a:pathLst>
                <a:path w="1184600" h="632585">
                  <a:moveTo>
                    <a:pt x="11501" y="0"/>
                  </a:moveTo>
                  <a:lnTo>
                    <a:pt x="1173099" y="0"/>
                  </a:lnTo>
                  <a:cubicBezTo>
                    <a:pt x="1176149" y="0"/>
                    <a:pt x="1179075" y="1212"/>
                    <a:pt x="1181231" y="3369"/>
                  </a:cubicBezTo>
                  <a:cubicBezTo>
                    <a:pt x="1183388" y="5525"/>
                    <a:pt x="1184600" y="8451"/>
                    <a:pt x="1184600" y="11501"/>
                  </a:cubicBezTo>
                  <a:lnTo>
                    <a:pt x="1184600" y="621084"/>
                  </a:lnTo>
                  <a:cubicBezTo>
                    <a:pt x="1184600" y="624134"/>
                    <a:pt x="1183388" y="627059"/>
                    <a:pt x="1181231" y="629216"/>
                  </a:cubicBezTo>
                  <a:cubicBezTo>
                    <a:pt x="1179075" y="631373"/>
                    <a:pt x="1176149" y="632585"/>
                    <a:pt x="1173099" y="632585"/>
                  </a:cubicBezTo>
                  <a:lnTo>
                    <a:pt x="11501" y="632585"/>
                  </a:lnTo>
                  <a:cubicBezTo>
                    <a:pt x="8451" y="632585"/>
                    <a:pt x="5525" y="631373"/>
                    <a:pt x="3369" y="629216"/>
                  </a:cubicBezTo>
                  <a:cubicBezTo>
                    <a:pt x="1212" y="627059"/>
                    <a:pt x="0" y="624134"/>
                    <a:pt x="0" y="621084"/>
                  </a:cubicBezTo>
                  <a:lnTo>
                    <a:pt x="0" y="11501"/>
                  </a:lnTo>
                  <a:cubicBezTo>
                    <a:pt x="0" y="8451"/>
                    <a:pt x="1212" y="5525"/>
                    <a:pt x="3369" y="3369"/>
                  </a:cubicBezTo>
                  <a:cubicBezTo>
                    <a:pt x="5525" y="1212"/>
                    <a:pt x="8451" y="0"/>
                    <a:pt x="11501"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1184600" cy="689735"/>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2208823" y="7041304"/>
            <a:ext cx="6274353" cy="427507"/>
            <a:chOff x="0" y="0"/>
            <a:chExt cx="2227746" cy="151789"/>
          </a:xfrm>
        </p:grpSpPr>
        <p:sp>
          <p:nvSpPr>
            <p:cNvPr id="7" name="Freeform 7"/>
            <p:cNvSpPr/>
            <p:nvPr/>
          </p:nvSpPr>
          <p:spPr>
            <a:xfrm>
              <a:off x="0" y="0"/>
              <a:ext cx="2227746" cy="151789"/>
            </a:xfrm>
            <a:custGeom>
              <a:avLst/>
              <a:gdLst/>
              <a:ahLst/>
              <a:cxnLst/>
              <a:rect l="l" t="t" r="r" b="b"/>
              <a:pathLst>
                <a:path w="2227746" h="151789">
                  <a:moveTo>
                    <a:pt x="18508" y="0"/>
                  </a:moveTo>
                  <a:lnTo>
                    <a:pt x="2209238" y="0"/>
                  </a:lnTo>
                  <a:cubicBezTo>
                    <a:pt x="2214147" y="0"/>
                    <a:pt x="2218854" y="1950"/>
                    <a:pt x="2222325" y="5421"/>
                  </a:cubicBezTo>
                  <a:cubicBezTo>
                    <a:pt x="2225796" y="8892"/>
                    <a:pt x="2227746" y="13600"/>
                    <a:pt x="2227746" y="18508"/>
                  </a:cubicBezTo>
                  <a:lnTo>
                    <a:pt x="2227746" y="133280"/>
                  </a:lnTo>
                  <a:cubicBezTo>
                    <a:pt x="2227746" y="138189"/>
                    <a:pt x="2225796" y="142897"/>
                    <a:pt x="2222325" y="146368"/>
                  </a:cubicBezTo>
                  <a:cubicBezTo>
                    <a:pt x="2218854" y="149839"/>
                    <a:pt x="2214147" y="151789"/>
                    <a:pt x="2209238" y="151789"/>
                  </a:cubicBezTo>
                  <a:lnTo>
                    <a:pt x="18508" y="151789"/>
                  </a:lnTo>
                  <a:cubicBezTo>
                    <a:pt x="13600" y="151789"/>
                    <a:pt x="8892" y="149839"/>
                    <a:pt x="5421" y="146368"/>
                  </a:cubicBezTo>
                  <a:cubicBezTo>
                    <a:pt x="1950" y="142897"/>
                    <a:pt x="0" y="138189"/>
                    <a:pt x="0" y="133280"/>
                  </a:cubicBezTo>
                  <a:lnTo>
                    <a:pt x="0" y="18508"/>
                  </a:lnTo>
                  <a:cubicBezTo>
                    <a:pt x="0" y="13600"/>
                    <a:pt x="1950" y="8892"/>
                    <a:pt x="5421" y="5421"/>
                  </a:cubicBezTo>
                  <a:cubicBezTo>
                    <a:pt x="8892" y="1950"/>
                    <a:pt x="13600" y="0"/>
                    <a:pt x="18508"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0" y="-57150"/>
              <a:ext cx="2227746"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For this 70-hectare project Oliva has a total of </a:t>
              </a:r>
              <a:r>
                <a:rPr lang="en-US" sz="1399" b="1">
                  <a:solidFill>
                    <a:srgbClr val="000000"/>
                  </a:solidFill>
                  <a:latin typeface="Arial Bold"/>
                  <a:ea typeface="Arial Bold"/>
                  <a:cs typeface="Arial Bold"/>
                  <a:sym typeface="Arial Bold"/>
                </a:rPr>
                <a:t>£10,000 </a:t>
              </a:r>
              <a:r>
                <a:rPr lang="en-US" sz="1399">
                  <a:solidFill>
                    <a:srgbClr val="000000"/>
                  </a:solidFill>
                  <a:latin typeface="Arial"/>
                  <a:ea typeface="Arial"/>
                  <a:cs typeface="Arial"/>
                  <a:sym typeface="Arial"/>
                </a:rPr>
                <a:t>available to spend.</a:t>
              </a:r>
            </a:p>
          </p:txBody>
        </p:sp>
      </p:grpSp>
      <p:sp>
        <p:nvSpPr>
          <p:cNvPr id="9" name="TextBox 9"/>
          <p:cNvSpPr txBox="1"/>
          <p:nvPr/>
        </p:nvSpPr>
        <p:spPr>
          <a:xfrm>
            <a:off x="755999" y="275163"/>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8</a:t>
            </a:r>
          </a:p>
        </p:txBody>
      </p:sp>
      <p:sp>
        <p:nvSpPr>
          <p:cNvPr id="10" name="TextBox 10"/>
          <p:cNvSpPr txBox="1"/>
          <p:nvPr/>
        </p:nvSpPr>
        <p:spPr>
          <a:xfrm>
            <a:off x="489790" y="1598330"/>
            <a:ext cx="9901467" cy="5362494"/>
          </a:xfrm>
          <a:prstGeom prst="rect">
            <a:avLst/>
          </a:prstGeom>
        </p:spPr>
        <p:txBody>
          <a:bodyPr lIns="0" tIns="0" rIns="0" bIns="0" rtlCol="0" anchor="t">
            <a:spAutoFit/>
          </a:bodyPr>
          <a:lstStyle/>
          <a:p>
            <a:pPr>
              <a:lnSpc>
                <a:spcPts val="2099"/>
              </a:lnSpc>
            </a:pPr>
            <a:r>
              <a:rPr lang="en-US" sz="1499" dirty="0">
                <a:solidFill>
                  <a:srgbClr val="000000"/>
                </a:solidFill>
                <a:latin typeface="Arial"/>
                <a:ea typeface="Arial"/>
                <a:cs typeface="Arial"/>
                <a:sym typeface="Arial"/>
              </a:rPr>
              <a:t>Olivia is a conservationist, and her job is to protect peatlands.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Peatlands are important habitats that are  waterlogged and are formed of a dark soil called peat. They are very important because their wet environment provides a home for many special plants and animals. The peat soil is made up from plants dying and slowly breaking down, these plants store a lot of carbon, and this carbon gets stored in the peatland. Healthy peatlands that store carbon are helping to fight climate change.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But peatlands have been damaged and drained from farming, planting forests and the impacts of climate change. This drains the water from the peatland, making them very dry and unhealthy. An unhealthy and dry peatland can harm the plants and animals that live there, and it can release carbon into the atmosphere and contribute to climate change.  Olivia is working to protect and restore peatlands to be wet and healthy again.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The peatland Olivia has been working on is near </a:t>
            </a:r>
            <a:r>
              <a:rPr lang="en-US" sz="1499" b="1" dirty="0" err="1">
                <a:solidFill>
                  <a:srgbClr val="000000"/>
                </a:solidFill>
                <a:latin typeface="Arial Bold"/>
                <a:ea typeface="Arial Bold"/>
                <a:cs typeface="Arial Bold"/>
                <a:sym typeface="Arial Bold"/>
              </a:rPr>
              <a:t>Sanquhar</a:t>
            </a:r>
            <a:r>
              <a:rPr lang="en-US" sz="1499" dirty="0">
                <a:solidFill>
                  <a:srgbClr val="000000"/>
                </a:solidFill>
                <a:latin typeface="Arial"/>
                <a:ea typeface="Arial"/>
                <a:cs typeface="Arial"/>
                <a:sym typeface="Arial"/>
              </a:rPr>
              <a:t> in Dumfries and Galloway! Olivia and her team have worked out what they need to do on the peatland to restore it and make it healthy again. The drains on this peatland are taking a lot of water off the peatland, making it too dry, so the drains need blocking with peat.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However, it will cost money to restore this peatland. Olivia will also need to pay a team of digger drivers and peatland restoration specialists to do the practical work for her. She has asked her friend Jack and his team to come do the work. </a:t>
            </a:r>
          </a:p>
          <a:p>
            <a:pPr>
              <a:lnSpc>
                <a:spcPts val="2099"/>
              </a:lnSpc>
            </a:pPr>
            <a:endParaRPr lang="en-US" sz="1499" dirty="0">
              <a:solidFill>
                <a:srgbClr val="000000"/>
              </a:solidFill>
              <a:latin typeface="Arial"/>
              <a:ea typeface="Arial"/>
              <a:cs typeface="Arial"/>
              <a:sym typeface="Arial"/>
            </a:endParaRPr>
          </a:p>
        </p:txBody>
      </p:sp>
      <p:sp>
        <p:nvSpPr>
          <p:cNvPr id="11" name="TextBox 11"/>
          <p:cNvSpPr txBox="1"/>
          <p:nvPr/>
        </p:nvSpPr>
        <p:spPr>
          <a:xfrm>
            <a:off x="3158724" y="67450"/>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3" name="Rectangle 12">
            <a:extLst>
              <a:ext uri="{FF2B5EF4-FFF2-40B4-BE49-F238E27FC236}">
                <a16:creationId xmlns:a16="http://schemas.microsoft.com/office/drawing/2014/main" id="{8DFCAFC5-F332-B04B-F970-805DBDECF8CC}"/>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19349B37-4C0B-07E7-AEE7-BB51BCFD34C2}"/>
              </a:ext>
            </a:extLst>
          </p:cNvPr>
          <p:cNvSpPr txBox="1"/>
          <p:nvPr/>
        </p:nvSpPr>
        <p:spPr>
          <a:xfrm>
            <a:off x="1145866" y="876821"/>
            <a:ext cx="9001434"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314366" y="1189295"/>
            <a:ext cx="4794739" cy="2074366"/>
            <a:chOff x="0" y="-78076"/>
            <a:chExt cx="3583075" cy="736517"/>
          </a:xfrm>
        </p:grpSpPr>
        <p:sp>
          <p:nvSpPr>
            <p:cNvPr id="4" name="Freeform 4"/>
            <p:cNvSpPr/>
            <p:nvPr/>
          </p:nvSpPr>
          <p:spPr>
            <a:xfrm>
              <a:off x="861" y="-60504"/>
              <a:ext cx="3582214" cy="679367"/>
            </a:xfrm>
            <a:custGeom>
              <a:avLst/>
              <a:gdLst/>
              <a:ahLst/>
              <a:cxnLst/>
              <a:rect l="l" t="t" r="r" b="b"/>
              <a:pathLst>
                <a:path w="3582214" h="679367">
                  <a:moveTo>
                    <a:pt x="11510" y="0"/>
                  </a:moveTo>
                  <a:lnTo>
                    <a:pt x="3570704" y="0"/>
                  </a:lnTo>
                  <a:cubicBezTo>
                    <a:pt x="3573757" y="0"/>
                    <a:pt x="3576684" y="1213"/>
                    <a:pt x="3578843" y="3371"/>
                  </a:cubicBezTo>
                  <a:cubicBezTo>
                    <a:pt x="3581002" y="5530"/>
                    <a:pt x="3582214" y="8458"/>
                    <a:pt x="3582214" y="11510"/>
                  </a:cubicBezTo>
                  <a:lnTo>
                    <a:pt x="3582214" y="667856"/>
                  </a:lnTo>
                  <a:cubicBezTo>
                    <a:pt x="3582214" y="670909"/>
                    <a:pt x="3581002" y="673837"/>
                    <a:pt x="3578843" y="675995"/>
                  </a:cubicBezTo>
                  <a:cubicBezTo>
                    <a:pt x="3576684" y="678154"/>
                    <a:pt x="3573757" y="679367"/>
                    <a:pt x="3570704" y="679367"/>
                  </a:cubicBezTo>
                  <a:lnTo>
                    <a:pt x="11510" y="679367"/>
                  </a:lnTo>
                  <a:cubicBezTo>
                    <a:pt x="8458" y="679367"/>
                    <a:pt x="5530" y="678154"/>
                    <a:pt x="3371" y="675995"/>
                  </a:cubicBezTo>
                  <a:cubicBezTo>
                    <a:pt x="1213" y="673837"/>
                    <a:pt x="0" y="670909"/>
                    <a:pt x="0" y="667856"/>
                  </a:cubicBezTo>
                  <a:lnTo>
                    <a:pt x="0" y="11510"/>
                  </a:lnTo>
                  <a:cubicBezTo>
                    <a:pt x="0" y="8458"/>
                    <a:pt x="1213" y="5530"/>
                    <a:pt x="3371" y="3371"/>
                  </a:cubicBezTo>
                  <a:cubicBezTo>
                    <a:pt x="5530" y="1213"/>
                    <a:pt x="8458" y="0"/>
                    <a:pt x="11510"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0" y="-78076"/>
              <a:ext cx="3582214" cy="736517"/>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RESTORATION TECHNIQUES table below is showing the work Olivia needs to do to restore the peatland. How much each item or task costs is listed in the second column, and the third column says how many of each Olivia will need. Can you fill in the last column to help Olivia work out how much each technique will cost in total? </a:t>
              </a:r>
            </a:p>
            <a:p>
              <a:pPr algn="ctr">
                <a:lnSpc>
                  <a:spcPts val="1959"/>
                </a:lnSpc>
              </a:pPr>
              <a:endParaRPr lang="en-US" sz="1399" dirty="0">
                <a:solidFill>
                  <a:srgbClr val="000000"/>
                </a:solidFill>
                <a:latin typeface="Arial"/>
                <a:ea typeface="Arial"/>
                <a:cs typeface="Arial"/>
                <a:sym typeface="Arial"/>
              </a:endParaRPr>
            </a:p>
          </p:txBody>
        </p:sp>
      </p:grpSp>
      <p:graphicFrame>
        <p:nvGraphicFramePr>
          <p:cNvPr id="6" name="Table 6"/>
          <p:cNvGraphicFramePr>
            <a:graphicFrameLocks noGrp="1"/>
          </p:cNvGraphicFramePr>
          <p:nvPr>
            <p:extLst>
              <p:ext uri="{D42A27DB-BD31-4B8C-83A1-F6EECF244321}">
                <p14:modId xmlns:p14="http://schemas.microsoft.com/office/powerpoint/2010/main" val="2069540494"/>
              </p:ext>
            </p:extLst>
          </p:nvPr>
        </p:nvGraphicFramePr>
        <p:xfrm>
          <a:off x="314366" y="3435495"/>
          <a:ext cx="4720501" cy="3507908"/>
        </p:xfrm>
        <a:graphic>
          <a:graphicData uri="http://schemas.openxmlformats.org/drawingml/2006/table">
            <a:tbl>
              <a:tblPr/>
              <a:tblGrid>
                <a:gridCol w="1455575">
                  <a:extLst>
                    <a:ext uri="{9D8B030D-6E8A-4147-A177-3AD203B41FA5}">
                      <a16:colId xmlns:a16="http://schemas.microsoft.com/office/drawing/2014/main" val="20000"/>
                    </a:ext>
                  </a:extLst>
                </a:gridCol>
                <a:gridCol w="1127253">
                  <a:extLst>
                    <a:ext uri="{9D8B030D-6E8A-4147-A177-3AD203B41FA5}">
                      <a16:colId xmlns:a16="http://schemas.microsoft.com/office/drawing/2014/main" val="20001"/>
                    </a:ext>
                  </a:extLst>
                </a:gridCol>
                <a:gridCol w="1154107">
                  <a:extLst>
                    <a:ext uri="{9D8B030D-6E8A-4147-A177-3AD203B41FA5}">
                      <a16:colId xmlns:a16="http://schemas.microsoft.com/office/drawing/2014/main" val="20002"/>
                    </a:ext>
                  </a:extLst>
                </a:gridCol>
                <a:gridCol w="983566">
                  <a:extLst>
                    <a:ext uri="{9D8B030D-6E8A-4147-A177-3AD203B41FA5}">
                      <a16:colId xmlns:a16="http://schemas.microsoft.com/office/drawing/2014/main" val="20003"/>
                    </a:ext>
                  </a:extLst>
                </a:gridCol>
              </a:tblGrid>
              <a:tr h="723755">
                <a:tc>
                  <a:txBody>
                    <a:bodyPr/>
                    <a:lstStyle/>
                    <a:p>
                      <a:pPr algn="ctr">
                        <a:lnSpc>
                          <a:spcPts val="1819"/>
                        </a:lnSpc>
                        <a:defRPr/>
                      </a:pPr>
                      <a:r>
                        <a:rPr lang="en-US" sz="1300">
                          <a:solidFill>
                            <a:srgbClr val="000000"/>
                          </a:solidFill>
                          <a:latin typeface="Arial"/>
                          <a:ea typeface="Arial"/>
                          <a:cs typeface="Arial"/>
                          <a:sym typeface="Arial"/>
                        </a:rPr>
                        <a:t>RESTORATION TECHNIQUES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HOW MANY</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00709">
                <a:tc>
                  <a:txBody>
                    <a:bodyPr/>
                    <a:lstStyle/>
                    <a:p>
                      <a:pPr algn="l">
                        <a:lnSpc>
                          <a:spcPts val="1819"/>
                        </a:lnSpc>
                        <a:defRPr/>
                      </a:pPr>
                      <a:r>
                        <a:rPr lang="en-US" sz="1300">
                          <a:solidFill>
                            <a:srgbClr val="000000"/>
                          </a:solidFill>
                          <a:latin typeface="Arial"/>
                          <a:ea typeface="Arial"/>
                          <a:cs typeface="Arial"/>
                          <a:sym typeface="Arial"/>
                        </a:rPr>
                        <a:t>Blocking drains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£256 per drain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9 drains</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£2304</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3918">
                <a:tc>
                  <a:txBody>
                    <a:bodyPr/>
                    <a:lstStyle/>
                    <a:p>
                      <a:pPr algn="l">
                        <a:lnSpc>
                          <a:spcPts val="1819"/>
                        </a:lnSpc>
                        <a:defRPr/>
                      </a:pPr>
                      <a:r>
                        <a:rPr lang="en-US" sz="1300">
                          <a:solidFill>
                            <a:srgbClr val="000000"/>
                          </a:solidFill>
                          <a:latin typeface="Arial"/>
                          <a:ea typeface="Arial"/>
                          <a:cs typeface="Arial"/>
                          <a:sym typeface="Arial"/>
                        </a:rPr>
                        <a:t>Planting Native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£130 per bag of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7 bags</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33679">
                <a:tc>
                  <a:txBody>
                    <a:bodyPr/>
                    <a:lstStyle/>
                    <a:p>
                      <a:pPr algn="l">
                        <a:lnSpc>
                          <a:spcPts val="1819"/>
                        </a:lnSpc>
                        <a:defRPr/>
                      </a:pPr>
                      <a:r>
                        <a:rPr lang="en-US" sz="1300">
                          <a:solidFill>
                            <a:srgbClr val="000000"/>
                          </a:solidFill>
                          <a:latin typeface="Arial"/>
                          <a:ea typeface="Arial"/>
                          <a:cs typeface="Arial"/>
                          <a:sym typeface="Arial"/>
                        </a:rPr>
                        <a:t>Timber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£502</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6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5847">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Total  </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TextBox 7"/>
          <p:cNvSpPr txBox="1"/>
          <p:nvPr/>
        </p:nvSpPr>
        <p:spPr>
          <a:xfrm>
            <a:off x="756000" y="369489"/>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8</a:t>
            </a:r>
          </a:p>
        </p:txBody>
      </p:sp>
      <p:sp>
        <p:nvSpPr>
          <p:cNvPr id="8" name="TextBox 8"/>
          <p:cNvSpPr txBox="1"/>
          <p:nvPr/>
        </p:nvSpPr>
        <p:spPr>
          <a:xfrm>
            <a:off x="3158725" y="146871"/>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grpSp>
        <p:nvGrpSpPr>
          <p:cNvPr id="12" name="Group 11">
            <a:extLst>
              <a:ext uri="{FF2B5EF4-FFF2-40B4-BE49-F238E27FC236}">
                <a16:creationId xmlns:a16="http://schemas.microsoft.com/office/drawing/2014/main" id="{4BE4B190-A88C-793D-CDA7-508B88833D8C}"/>
              </a:ext>
            </a:extLst>
          </p:cNvPr>
          <p:cNvGrpSpPr/>
          <p:nvPr/>
        </p:nvGrpSpPr>
        <p:grpSpPr>
          <a:xfrm>
            <a:off x="5524909" y="1149685"/>
            <a:ext cx="4750382" cy="2127432"/>
            <a:chOff x="286852" y="1251489"/>
            <a:chExt cx="4750382" cy="2127432"/>
          </a:xfrm>
        </p:grpSpPr>
        <p:grpSp>
          <p:nvGrpSpPr>
            <p:cNvPr id="13" name="Group 3">
              <a:extLst>
                <a:ext uri="{FF2B5EF4-FFF2-40B4-BE49-F238E27FC236}">
                  <a16:creationId xmlns:a16="http://schemas.microsoft.com/office/drawing/2014/main" id="{0A27AF01-A70E-2AEB-40CC-212FED96B6EB}"/>
                </a:ext>
              </a:extLst>
            </p:cNvPr>
            <p:cNvGrpSpPr/>
            <p:nvPr/>
          </p:nvGrpSpPr>
          <p:grpSpPr>
            <a:xfrm>
              <a:off x="286852" y="1251489"/>
              <a:ext cx="4698909" cy="1978722"/>
              <a:chOff x="0" y="0"/>
              <a:chExt cx="551274" cy="232143"/>
            </a:xfrm>
          </p:grpSpPr>
          <p:sp>
            <p:nvSpPr>
              <p:cNvPr id="15" name="Freeform 4">
                <a:extLst>
                  <a:ext uri="{FF2B5EF4-FFF2-40B4-BE49-F238E27FC236}">
                    <a16:creationId xmlns:a16="http://schemas.microsoft.com/office/drawing/2014/main" id="{DB830F99-33CD-EDF6-B38F-81DDE4242447}"/>
                  </a:ext>
                </a:extLst>
              </p:cNvPr>
              <p:cNvSpPr/>
              <p:nvPr/>
            </p:nvSpPr>
            <p:spPr>
              <a:xfrm>
                <a:off x="0" y="0"/>
                <a:ext cx="551274" cy="232143"/>
              </a:xfrm>
              <a:custGeom>
                <a:avLst/>
                <a:gdLst/>
                <a:ahLst/>
                <a:cxnLst/>
                <a:rect l="l" t="t" r="r" b="b"/>
                <a:pathLst>
                  <a:path w="551274" h="232143">
                    <a:moveTo>
                      <a:pt x="24714" y="0"/>
                    </a:moveTo>
                    <a:lnTo>
                      <a:pt x="526560" y="0"/>
                    </a:lnTo>
                    <a:cubicBezTo>
                      <a:pt x="533114" y="0"/>
                      <a:pt x="539400" y="2604"/>
                      <a:pt x="544035" y="7239"/>
                    </a:cubicBezTo>
                    <a:cubicBezTo>
                      <a:pt x="548670" y="11873"/>
                      <a:pt x="551274" y="18159"/>
                      <a:pt x="551274" y="24714"/>
                    </a:cubicBezTo>
                    <a:lnTo>
                      <a:pt x="551274" y="207429"/>
                    </a:lnTo>
                    <a:cubicBezTo>
                      <a:pt x="551274" y="221078"/>
                      <a:pt x="540209" y="232143"/>
                      <a:pt x="526560" y="232143"/>
                    </a:cubicBezTo>
                    <a:lnTo>
                      <a:pt x="24714" y="232143"/>
                    </a:lnTo>
                    <a:cubicBezTo>
                      <a:pt x="11065" y="232143"/>
                      <a:pt x="0" y="221078"/>
                      <a:pt x="0" y="207429"/>
                    </a:cubicBezTo>
                    <a:lnTo>
                      <a:pt x="0" y="24714"/>
                    </a:lnTo>
                    <a:cubicBezTo>
                      <a:pt x="0" y="11065"/>
                      <a:pt x="11065" y="0"/>
                      <a:pt x="24714"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16" name="TextBox 5">
                <a:extLst>
                  <a:ext uri="{FF2B5EF4-FFF2-40B4-BE49-F238E27FC236}">
                    <a16:creationId xmlns:a16="http://schemas.microsoft.com/office/drawing/2014/main" id="{E01910DE-B57F-CB7C-A10F-CDF3CAB519BC}"/>
                  </a:ext>
                </a:extLst>
              </p:cNvPr>
              <p:cNvSpPr txBox="1"/>
              <p:nvPr/>
            </p:nvSpPr>
            <p:spPr>
              <a:xfrm>
                <a:off x="0" y="-57150"/>
                <a:ext cx="551274" cy="289293"/>
              </a:xfrm>
              <a:prstGeom prst="rect">
                <a:avLst/>
              </a:prstGeom>
            </p:spPr>
            <p:txBody>
              <a:bodyPr lIns="187615" tIns="187615" rIns="187615" bIns="187615" rtlCol="0" anchor="ctr"/>
              <a:lstStyle/>
              <a:p>
                <a:pPr algn="ctr">
                  <a:lnSpc>
                    <a:spcPts val="1959"/>
                  </a:lnSpc>
                </a:pPr>
                <a:endParaRPr/>
              </a:p>
            </p:txBody>
          </p:sp>
        </p:grpSp>
        <p:sp>
          <p:nvSpPr>
            <p:cNvPr id="14" name="TextBox 11">
              <a:extLst>
                <a:ext uri="{FF2B5EF4-FFF2-40B4-BE49-F238E27FC236}">
                  <a16:creationId xmlns:a16="http://schemas.microsoft.com/office/drawing/2014/main" id="{20DD1851-C60A-F1FA-A25A-36B7822457DA}"/>
                </a:ext>
              </a:extLst>
            </p:cNvPr>
            <p:cNvSpPr txBox="1"/>
            <p:nvPr/>
          </p:nvSpPr>
          <p:spPr>
            <a:xfrm>
              <a:off x="591652" y="1350352"/>
              <a:ext cx="4445582" cy="2028569"/>
            </a:xfrm>
            <a:prstGeom prst="rect">
              <a:avLst/>
            </a:prstGeom>
          </p:spPr>
          <p:txBody>
            <a:bodyPr lIns="0" tIns="0" rIns="0" bIns="0" rtlCol="0" anchor="t">
              <a:spAutoFit/>
            </a:bodyPr>
            <a:lstStyle/>
            <a:p>
              <a:pPr>
                <a:lnSpc>
                  <a:spcPts val="1959"/>
                </a:lnSpc>
              </a:pPr>
              <a:r>
                <a:rPr lang="en-US" sz="1399" dirty="0">
                  <a:solidFill>
                    <a:srgbClr val="000000"/>
                  </a:solidFill>
                  <a:latin typeface="Arial"/>
                  <a:ea typeface="Arial"/>
                  <a:cs typeface="Arial"/>
                  <a:sym typeface="Arial"/>
                </a:rPr>
                <a:t>Olivia will also need to pay the workers for their time working and pay for the machines they need. This is shown in the EXPENSES table below.  </a:t>
              </a:r>
            </a:p>
            <a:p>
              <a:pPr>
                <a:lnSpc>
                  <a:spcPts val="1959"/>
                </a:lnSpc>
              </a:pPr>
              <a:endParaRPr lang="en-US" sz="1399" dirty="0">
                <a:solidFill>
                  <a:srgbClr val="000000"/>
                </a:solidFill>
                <a:latin typeface="Arial"/>
                <a:ea typeface="Arial"/>
                <a:cs typeface="Arial"/>
                <a:sym typeface="Arial"/>
              </a:endParaRP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Please calculate the costs for the final column by following the same steps as above. </a:t>
              </a:r>
            </a:p>
            <a:p>
              <a:pPr>
                <a:lnSpc>
                  <a:spcPts val="1959"/>
                </a:lnSpc>
              </a:pPr>
              <a:endParaRPr lang="en-US" sz="1399" dirty="0">
                <a:solidFill>
                  <a:srgbClr val="000000"/>
                </a:solidFill>
                <a:latin typeface="Arial"/>
                <a:ea typeface="Arial"/>
                <a:cs typeface="Arial"/>
                <a:sym typeface="Arial"/>
              </a:endParaRPr>
            </a:p>
          </p:txBody>
        </p:sp>
      </p:grpSp>
      <p:graphicFrame>
        <p:nvGraphicFramePr>
          <p:cNvPr id="17" name="Table 9">
            <a:extLst>
              <a:ext uri="{FF2B5EF4-FFF2-40B4-BE49-F238E27FC236}">
                <a16:creationId xmlns:a16="http://schemas.microsoft.com/office/drawing/2014/main" id="{5FA14B3D-F88D-14CE-BE79-1028224FEB55}"/>
              </a:ext>
            </a:extLst>
          </p:cNvPr>
          <p:cNvGraphicFramePr>
            <a:graphicFrameLocks noGrp="1"/>
          </p:cNvGraphicFramePr>
          <p:nvPr>
            <p:extLst>
              <p:ext uri="{D42A27DB-BD31-4B8C-83A1-F6EECF244321}">
                <p14:modId xmlns:p14="http://schemas.microsoft.com/office/powerpoint/2010/main" val="3970374686"/>
              </p:ext>
            </p:extLst>
          </p:nvPr>
        </p:nvGraphicFramePr>
        <p:xfrm>
          <a:off x="5514112" y="3407041"/>
          <a:ext cx="4720502" cy="3870824"/>
        </p:xfrm>
        <a:graphic>
          <a:graphicData uri="http://schemas.openxmlformats.org/drawingml/2006/table">
            <a:tbl>
              <a:tblPr/>
              <a:tblGrid>
                <a:gridCol w="1344998">
                  <a:extLst>
                    <a:ext uri="{9D8B030D-6E8A-4147-A177-3AD203B41FA5}">
                      <a16:colId xmlns:a16="http://schemas.microsoft.com/office/drawing/2014/main" val="20000"/>
                    </a:ext>
                  </a:extLst>
                </a:gridCol>
                <a:gridCol w="1069818">
                  <a:extLst>
                    <a:ext uri="{9D8B030D-6E8A-4147-A177-3AD203B41FA5}">
                      <a16:colId xmlns:a16="http://schemas.microsoft.com/office/drawing/2014/main" val="20001"/>
                    </a:ext>
                  </a:extLst>
                </a:gridCol>
                <a:gridCol w="1287065">
                  <a:extLst>
                    <a:ext uri="{9D8B030D-6E8A-4147-A177-3AD203B41FA5}">
                      <a16:colId xmlns:a16="http://schemas.microsoft.com/office/drawing/2014/main" val="20002"/>
                    </a:ext>
                  </a:extLst>
                </a:gridCol>
                <a:gridCol w="1018621">
                  <a:extLst>
                    <a:ext uri="{9D8B030D-6E8A-4147-A177-3AD203B41FA5}">
                      <a16:colId xmlns:a16="http://schemas.microsoft.com/office/drawing/2014/main" val="20003"/>
                    </a:ext>
                  </a:extLst>
                </a:gridCol>
              </a:tblGrid>
              <a:tr h="662113">
                <a:tc>
                  <a:txBody>
                    <a:bodyPr/>
                    <a:lstStyle/>
                    <a:p>
                      <a:pPr algn="ctr">
                        <a:lnSpc>
                          <a:spcPts val="1819"/>
                        </a:lnSpc>
                        <a:defRPr/>
                      </a:pPr>
                      <a:r>
                        <a:rPr lang="en-US" sz="1300" dirty="0">
                          <a:solidFill>
                            <a:srgbClr val="000000"/>
                          </a:solidFill>
                          <a:latin typeface="Arial"/>
                          <a:ea typeface="Arial"/>
                          <a:cs typeface="Arial"/>
                          <a:sym typeface="Arial"/>
                        </a:rPr>
                        <a:t>EXPENSES</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COST</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HOW MANY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3155">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£682 per week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4 weeks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13455">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£95.21 per machine</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6 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59246">
                <a:tc>
                  <a:txBody>
                    <a:bodyPr/>
                    <a:lstStyle/>
                    <a:p>
                      <a:pPr algn="l">
                        <a:lnSpc>
                          <a:spcPts val="1819"/>
                        </a:lnSpc>
                        <a:defRPr/>
                      </a:pPr>
                      <a:r>
                        <a:rPr lang="en-US" sz="1300">
                          <a:solidFill>
                            <a:srgbClr val="000000"/>
                          </a:solidFill>
                          <a:latin typeface="Arial"/>
                          <a:ea typeface="Arial"/>
                          <a:cs typeface="Arial"/>
                          <a:sym typeface="Arial"/>
                        </a:rPr>
                        <a:t>Welfare (Toilets and rest place workers)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£73.26</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2 welfare units</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2855">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 </a:t>
                      </a: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9" name="Rectangle 18">
            <a:extLst>
              <a:ext uri="{FF2B5EF4-FFF2-40B4-BE49-F238E27FC236}">
                <a16:creationId xmlns:a16="http://schemas.microsoft.com/office/drawing/2014/main" id="{18684261-4FF9-1BB4-68E3-0D8351D8F7CF}"/>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646918" y="1229118"/>
            <a:ext cx="9398171" cy="427507"/>
            <a:chOff x="0" y="0"/>
            <a:chExt cx="3336877" cy="151789"/>
          </a:xfrm>
        </p:grpSpPr>
        <p:sp>
          <p:nvSpPr>
            <p:cNvPr id="4" name="Freeform 4"/>
            <p:cNvSpPr/>
            <p:nvPr/>
          </p:nvSpPr>
          <p:spPr>
            <a:xfrm>
              <a:off x="0" y="0"/>
              <a:ext cx="3336877" cy="151789"/>
            </a:xfrm>
            <a:custGeom>
              <a:avLst/>
              <a:gdLst/>
              <a:ahLst/>
              <a:cxnLst/>
              <a:rect l="l" t="t" r="r" b="b"/>
              <a:pathLst>
                <a:path w="3336877" h="151789">
                  <a:moveTo>
                    <a:pt x="12357" y="0"/>
                  </a:moveTo>
                  <a:lnTo>
                    <a:pt x="3324520" y="0"/>
                  </a:lnTo>
                  <a:cubicBezTo>
                    <a:pt x="3327797" y="0"/>
                    <a:pt x="3330940" y="1302"/>
                    <a:pt x="3333257" y="3619"/>
                  </a:cubicBezTo>
                  <a:cubicBezTo>
                    <a:pt x="3335575" y="5936"/>
                    <a:pt x="3336877" y="9079"/>
                    <a:pt x="3336877" y="12357"/>
                  </a:cubicBezTo>
                  <a:lnTo>
                    <a:pt x="3336877" y="139432"/>
                  </a:lnTo>
                  <a:cubicBezTo>
                    <a:pt x="3336877" y="142710"/>
                    <a:pt x="3335575" y="145852"/>
                    <a:pt x="3333257" y="148170"/>
                  </a:cubicBezTo>
                  <a:cubicBezTo>
                    <a:pt x="3330940" y="150487"/>
                    <a:pt x="3327797" y="151789"/>
                    <a:pt x="3324520" y="151789"/>
                  </a:cubicBezTo>
                  <a:lnTo>
                    <a:pt x="12357" y="151789"/>
                  </a:lnTo>
                  <a:cubicBezTo>
                    <a:pt x="9079" y="151789"/>
                    <a:pt x="5936" y="150487"/>
                    <a:pt x="3619" y="148170"/>
                  </a:cubicBezTo>
                  <a:cubicBezTo>
                    <a:pt x="1302" y="145852"/>
                    <a:pt x="0" y="142710"/>
                    <a:pt x="0" y="139432"/>
                  </a:cubicBezTo>
                  <a:lnTo>
                    <a:pt x="0" y="12357"/>
                  </a:lnTo>
                  <a:cubicBezTo>
                    <a:pt x="0" y="9079"/>
                    <a:pt x="1302" y="5936"/>
                    <a:pt x="3619" y="3619"/>
                  </a:cubicBezTo>
                  <a:cubicBezTo>
                    <a:pt x="5936" y="1302"/>
                    <a:pt x="9079" y="0"/>
                    <a:pt x="12357"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0" y="-57150"/>
              <a:ext cx="3336877"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QUESTIONS</a:t>
              </a:r>
            </a:p>
          </p:txBody>
        </p:sp>
      </p:grpSp>
      <p:sp>
        <p:nvSpPr>
          <p:cNvPr id="6" name="TextBox 6"/>
          <p:cNvSpPr txBox="1"/>
          <p:nvPr/>
        </p:nvSpPr>
        <p:spPr>
          <a:xfrm>
            <a:off x="756000" y="444004"/>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8</a:t>
            </a:r>
          </a:p>
        </p:txBody>
      </p:sp>
      <p:sp>
        <p:nvSpPr>
          <p:cNvPr id="7" name="TextBox 7"/>
          <p:cNvSpPr txBox="1"/>
          <p:nvPr/>
        </p:nvSpPr>
        <p:spPr>
          <a:xfrm>
            <a:off x="3158725" y="144766"/>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8" name="TextBox 8"/>
          <p:cNvSpPr txBox="1"/>
          <p:nvPr/>
        </p:nvSpPr>
        <p:spPr>
          <a:xfrm>
            <a:off x="273513" y="1738549"/>
            <a:ext cx="10341235" cy="5600059"/>
          </a:xfrm>
          <a:prstGeom prst="rect">
            <a:avLst/>
          </a:prstGeom>
        </p:spPr>
        <p:txBody>
          <a:bodyPr lIns="0" tIns="0" rIns="0" bIns="0" rtlCol="0" anchor="t">
            <a:spAutoFit/>
          </a:bodyPr>
          <a:lstStyle/>
          <a:p>
            <a:pPr>
              <a:lnSpc>
                <a:spcPts val="2127"/>
              </a:lnSpc>
            </a:pPr>
            <a:r>
              <a:rPr lang="en-US" sz="1399" dirty="0">
                <a:solidFill>
                  <a:srgbClr val="000000"/>
                </a:solidFill>
                <a:latin typeface="Arial"/>
                <a:ea typeface="Arial"/>
                <a:cs typeface="Arial"/>
                <a:sym typeface="Arial"/>
              </a:rPr>
              <a:t>Q1) What is the total cost of all the RESTORATION TECHNIQUES?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Q2) What is the total cost of all the EXPENSES?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Q3) What is the total project cost? </a:t>
            </a:r>
          </a:p>
          <a:p>
            <a:pPr marL="302240" lvl="1" indent="-151119">
              <a:lnSpc>
                <a:spcPts val="2127"/>
              </a:lnSpc>
              <a:buFont typeface="Arial"/>
              <a:buChar char="•"/>
            </a:pPr>
            <a:r>
              <a:rPr lang="en-US" sz="1399" dirty="0">
                <a:solidFill>
                  <a:srgbClr val="000000"/>
                </a:solidFill>
                <a:latin typeface="Arial"/>
                <a:ea typeface="Arial"/>
                <a:cs typeface="Arial"/>
                <a:sym typeface="Arial"/>
              </a:rPr>
              <a:t>Add together the RESTORATION TECHNIQUES and the EXPENSES.</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Q4) Olivia started with £10,000. How much money does she have left after paying for the project? </a:t>
            </a:r>
          </a:p>
          <a:p>
            <a:pPr>
              <a:lnSpc>
                <a:spcPts val="2127"/>
              </a:lnSpc>
            </a:pPr>
            <a:r>
              <a:rPr lang="en-US" sz="1399" dirty="0">
                <a:solidFill>
                  <a:srgbClr val="000000"/>
                </a:solidFill>
                <a:latin typeface="Arial"/>
                <a:ea typeface="Arial"/>
                <a:cs typeface="Arial"/>
                <a:sym typeface="Arial"/>
              </a:rPr>
              <a:t> </a:t>
            </a:r>
          </a:p>
          <a:p>
            <a:pPr>
              <a:lnSpc>
                <a:spcPts val="2127"/>
              </a:lnSpc>
            </a:pPr>
            <a:r>
              <a:rPr lang="en-US" sz="1399" dirty="0">
                <a:solidFill>
                  <a:srgbClr val="000000"/>
                </a:solidFill>
                <a:latin typeface="Arial"/>
                <a:ea typeface="Arial"/>
                <a:cs typeface="Arial"/>
                <a:sym typeface="Arial"/>
              </a:rPr>
              <a:t>Q5) Whilst out on site doing the work, Jack found more drains that need blocking. How many more drains can Olivia block with the left over money? </a:t>
            </a:r>
          </a:p>
          <a:p>
            <a:pPr marL="302240" lvl="1" indent="-151119">
              <a:lnSpc>
                <a:spcPts val="2127"/>
              </a:lnSpc>
              <a:buFont typeface="Arial"/>
              <a:buChar char="•"/>
            </a:pPr>
            <a:r>
              <a:rPr lang="en-US" sz="1399" dirty="0">
                <a:solidFill>
                  <a:srgbClr val="000000"/>
                </a:solidFill>
                <a:latin typeface="Arial"/>
                <a:ea typeface="Arial"/>
                <a:cs typeface="Arial"/>
                <a:sym typeface="Arial"/>
              </a:rPr>
              <a:t>Look how much it costs to block one drain </a:t>
            </a:r>
          </a:p>
          <a:p>
            <a:pPr marL="302240" lvl="1" indent="-151119">
              <a:lnSpc>
                <a:spcPts val="2127"/>
              </a:lnSpc>
              <a:buFont typeface="Arial"/>
              <a:buChar char="•"/>
            </a:pPr>
            <a:r>
              <a:rPr lang="en-US" sz="1399" dirty="0">
                <a:solidFill>
                  <a:srgbClr val="000000"/>
                </a:solidFill>
                <a:latin typeface="Arial"/>
                <a:ea typeface="Arial"/>
                <a:cs typeface="Arial"/>
                <a:sym typeface="Arial"/>
              </a:rPr>
              <a:t>Divide Olivia’s leftover money by the cost of one drain to see how many more drains she can afford to block.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Q6) It was so wet that one of the machines got stuck!  Jack has had to buy another machine. How much does the project cost in total now?</a:t>
            </a:r>
          </a:p>
          <a:p>
            <a:pPr marL="302240" lvl="1" indent="-151119">
              <a:lnSpc>
                <a:spcPts val="2127"/>
              </a:lnSpc>
              <a:buFont typeface="Arial"/>
              <a:buChar char="•"/>
            </a:pPr>
            <a:r>
              <a:rPr lang="en-US" sz="1399" dirty="0">
                <a:solidFill>
                  <a:srgbClr val="000000"/>
                </a:solidFill>
                <a:latin typeface="Arial"/>
                <a:ea typeface="Arial"/>
                <a:cs typeface="Arial"/>
                <a:sym typeface="Arial"/>
              </a:rPr>
              <a:t>Find the cost of one machine from in the table </a:t>
            </a:r>
          </a:p>
          <a:p>
            <a:pPr marL="302240" lvl="1" indent="-151119">
              <a:lnSpc>
                <a:spcPts val="2127"/>
              </a:lnSpc>
              <a:buFont typeface="Arial"/>
              <a:buChar char="•"/>
            </a:pPr>
            <a:r>
              <a:rPr lang="en-US" sz="1399" dirty="0">
                <a:solidFill>
                  <a:srgbClr val="000000"/>
                </a:solidFill>
                <a:latin typeface="Arial"/>
                <a:ea typeface="Arial"/>
                <a:cs typeface="Arial"/>
                <a:sym typeface="Arial"/>
              </a:rPr>
              <a:t>Add the cost of this machine onto the project total </a:t>
            </a:r>
          </a:p>
          <a:p>
            <a:pPr>
              <a:lnSpc>
                <a:spcPts val="2127"/>
              </a:lnSpc>
            </a:pPr>
            <a:endParaRPr lang="en-US" sz="1399" dirty="0">
              <a:solidFill>
                <a:srgbClr val="000000"/>
              </a:solidFill>
              <a:latin typeface="Arial"/>
              <a:ea typeface="Arial"/>
              <a:cs typeface="Arial"/>
              <a:sym typeface="Arial"/>
            </a:endParaRPr>
          </a:p>
          <a:p>
            <a:pPr>
              <a:lnSpc>
                <a:spcPts val="2127"/>
              </a:lnSpc>
            </a:pPr>
            <a:r>
              <a:rPr lang="en-US" sz="1399" dirty="0">
                <a:solidFill>
                  <a:srgbClr val="000000"/>
                </a:solidFill>
                <a:latin typeface="Arial"/>
                <a:ea typeface="Arial"/>
                <a:cs typeface="Arial"/>
                <a:sym typeface="Arial"/>
              </a:rPr>
              <a:t>Q7) With the leftover money how many more bags of native plants could Olivia buy? </a:t>
            </a:r>
          </a:p>
          <a:p>
            <a:pPr>
              <a:lnSpc>
                <a:spcPts val="1819"/>
              </a:lnSpc>
              <a:spcBef>
                <a:spcPct val="0"/>
              </a:spcBef>
            </a:pPr>
            <a:endParaRPr lang="en-US" sz="1399" dirty="0">
              <a:solidFill>
                <a:srgbClr val="000000"/>
              </a:solidFill>
              <a:latin typeface="Arial"/>
              <a:ea typeface="Arial"/>
              <a:cs typeface="Arial"/>
              <a:sym typeface="Arial"/>
            </a:endParaRPr>
          </a:p>
        </p:txBody>
      </p:sp>
      <p:sp>
        <p:nvSpPr>
          <p:cNvPr id="9" name="Rectangle 8">
            <a:extLst>
              <a:ext uri="{FF2B5EF4-FFF2-40B4-BE49-F238E27FC236}">
                <a16:creationId xmlns:a16="http://schemas.microsoft.com/office/drawing/2014/main" id="{6C2AF91B-9526-5029-8CD2-64050ADD066D}"/>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97325" y="1328498"/>
            <a:ext cx="10298749" cy="5391984"/>
            <a:chOff x="0" y="0"/>
            <a:chExt cx="1208244" cy="632585"/>
          </a:xfrm>
        </p:grpSpPr>
        <p:sp>
          <p:nvSpPr>
            <p:cNvPr id="4" name="Freeform 4"/>
            <p:cNvSpPr/>
            <p:nvPr/>
          </p:nvSpPr>
          <p:spPr>
            <a:xfrm>
              <a:off x="0" y="0"/>
              <a:ext cx="1208244" cy="632585"/>
            </a:xfrm>
            <a:custGeom>
              <a:avLst/>
              <a:gdLst/>
              <a:ahLst/>
              <a:cxnLst/>
              <a:rect l="l" t="t" r="r" b="b"/>
              <a:pathLst>
                <a:path w="1208244" h="632585">
                  <a:moveTo>
                    <a:pt x="11276" y="0"/>
                  </a:moveTo>
                  <a:lnTo>
                    <a:pt x="1196968" y="0"/>
                  </a:lnTo>
                  <a:cubicBezTo>
                    <a:pt x="1203196" y="0"/>
                    <a:pt x="1208244" y="5048"/>
                    <a:pt x="1208244" y="11276"/>
                  </a:cubicBezTo>
                  <a:lnTo>
                    <a:pt x="1208244" y="621309"/>
                  </a:lnTo>
                  <a:cubicBezTo>
                    <a:pt x="1208244" y="624299"/>
                    <a:pt x="1207056" y="627168"/>
                    <a:pt x="1204941" y="629282"/>
                  </a:cubicBezTo>
                  <a:cubicBezTo>
                    <a:pt x="1202827" y="631397"/>
                    <a:pt x="1199959" y="632585"/>
                    <a:pt x="1196968" y="632585"/>
                  </a:cubicBezTo>
                  <a:lnTo>
                    <a:pt x="11276" y="632585"/>
                  </a:lnTo>
                  <a:cubicBezTo>
                    <a:pt x="5048" y="632585"/>
                    <a:pt x="0" y="627536"/>
                    <a:pt x="0" y="621309"/>
                  </a:cubicBezTo>
                  <a:lnTo>
                    <a:pt x="0" y="11276"/>
                  </a:lnTo>
                  <a:cubicBezTo>
                    <a:pt x="0" y="5048"/>
                    <a:pt x="5048" y="0"/>
                    <a:pt x="11276" y="0"/>
                  </a:cubicBezTo>
                  <a:close/>
                </a:path>
              </a:pathLst>
            </a:custGeom>
            <a:solidFill>
              <a:srgbClr val="A3E089">
                <a:alpha val="41961"/>
              </a:srgbClr>
            </a:solidFill>
            <a:ln w="38100" cap="sq">
              <a:solidFill>
                <a:srgbClr val="000000">
                  <a:alpha val="41961"/>
                </a:srgbClr>
              </a:solidFill>
              <a:prstDash val="solid"/>
              <a:miter/>
            </a:ln>
          </p:spPr>
          <p:txBody>
            <a:bodyPr/>
            <a:lstStyle/>
            <a:p>
              <a:endParaRPr lang="en-GB"/>
            </a:p>
          </p:txBody>
        </p:sp>
        <p:sp>
          <p:nvSpPr>
            <p:cNvPr id="5" name="TextBox 5"/>
            <p:cNvSpPr txBox="1"/>
            <p:nvPr/>
          </p:nvSpPr>
          <p:spPr>
            <a:xfrm>
              <a:off x="0" y="-57150"/>
              <a:ext cx="1208244" cy="689735"/>
            </a:xfrm>
            <a:prstGeom prst="rect">
              <a:avLst/>
            </a:prstGeom>
          </p:spPr>
          <p:txBody>
            <a:bodyPr lIns="187615" tIns="187615" rIns="187615" bIns="187615" rtlCol="0" anchor="ctr"/>
            <a:lstStyle/>
            <a:p>
              <a:pPr algn="ctr">
                <a:lnSpc>
                  <a:spcPts val="1959"/>
                </a:lnSpc>
              </a:pPr>
              <a:endParaRPr/>
            </a:p>
          </p:txBody>
        </p:sp>
      </p:grpSp>
      <p:grpSp>
        <p:nvGrpSpPr>
          <p:cNvPr id="6" name="Group 6"/>
          <p:cNvGrpSpPr/>
          <p:nvPr/>
        </p:nvGrpSpPr>
        <p:grpSpPr>
          <a:xfrm>
            <a:off x="2152196" y="6881442"/>
            <a:ext cx="6432703" cy="427507"/>
            <a:chOff x="0" y="0"/>
            <a:chExt cx="2283969" cy="151789"/>
          </a:xfrm>
        </p:grpSpPr>
        <p:sp>
          <p:nvSpPr>
            <p:cNvPr id="7" name="Freeform 7"/>
            <p:cNvSpPr/>
            <p:nvPr/>
          </p:nvSpPr>
          <p:spPr>
            <a:xfrm>
              <a:off x="0" y="0"/>
              <a:ext cx="2283970" cy="151789"/>
            </a:xfrm>
            <a:custGeom>
              <a:avLst/>
              <a:gdLst/>
              <a:ahLst/>
              <a:cxnLst/>
              <a:rect l="l" t="t" r="r" b="b"/>
              <a:pathLst>
                <a:path w="2283970" h="151789">
                  <a:moveTo>
                    <a:pt x="18053" y="0"/>
                  </a:moveTo>
                  <a:lnTo>
                    <a:pt x="2265917" y="0"/>
                  </a:lnTo>
                  <a:cubicBezTo>
                    <a:pt x="2270705" y="0"/>
                    <a:pt x="2275296" y="1902"/>
                    <a:pt x="2278682" y="5288"/>
                  </a:cubicBezTo>
                  <a:cubicBezTo>
                    <a:pt x="2282067" y="8673"/>
                    <a:pt x="2283970" y="13265"/>
                    <a:pt x="2283970" y="18053"/>
                  </a:cubicBezTo>
                  <a:lnTo>
                    <a:pt x="2283970" y="133736"/>
                  </a:lnTo>
                  <a:cubicBezTo>
                    <a:pt x="2283970" y="138524"/>
                    <a:pt x="2282067" y="143116"/>
                    <a:pt x="2278682" y="146501"/>
                  </a:cubicBezTo>
                  <a:cubicBezTo>
                    <a:pt x="2275296" y="149887"/>
                    <a:pt x="2270705" y="151789"/>
                    <a:pt x="2265917" y="151789"/>
                  </a:cubicBezTo>
                  <a:lnTo>
                    <a:pt x="18053" y="151789"/>
                  </a:lnTo>
                  <a:cubicBezTo>
                    <a:pt x="13265" y="151789"/>
                    <a:pt x="8673" y="149887"/>
                    <a:pt x="5288" y="146501"/>
                  </a:cubicBezTo>
                  <a:cubicBezTo>
                    <a:pt x="1902" y="143116"/>
                    <a:pt x="0" y="138524"/>
                    <a:pt x="0" y="133736"/>
                  </a:cubicBezTo>
                  <a:lnTo>
                    <a:pt x="0" y="18053"/>
                  </a:lnTo>
                  <a:cubicBezTo>
                    <a:pt x="0" y="13265"/>
                    <a:pt x="1902" y="8673"/>
                    <a:pt x="5288" y="5288"/>
                  </a:cubicBezTo>
                  <a:cubicBezTo>
                    <a:pt x="8673" y="1902"/>
                    <a:pt x="13265" y="0"/>
                    <a:pt x="18053" y="0"/>
                  </a:cubicBezTo>
                  <a:close/>
                </a:path>
              </a:pathLst>
            </a:custGeom>
            <a:solidFill>
              <a:srgbClr val="F3EBB7"/>
            </a:solidFill>
            <a:ln w="38100" cap="sq">
              <a:solidFill>
                <a:srgbClr val="000000"/>
              </a:solidFill>
              <a:prstDash val="solid"/>
              <a:miter/>
            </a:ln>
          </p:spPr>
          <p:txBody>
            <a:bodyPr/>
            <a:lstStyle/>
            <a:p>
              <a:endParaRPr lang="en-GB"/>
            </a:p>
          </p:txBody>
        </p:sp>
        <p:sp>
          <p:nvSpPr>
            <p:cNvPr id="8" name="TextBox 8"/>
            <p:cNvSpPr txBox="1"/>
            <p:nvPr/>
          </p:nvSpPr>
          <p:spPr>
            <a:xfrm>
              <a:off x="0" y="-57150"/>
              <a:ext cx="2283969" cy="208939"/>
            </a:xfrm>
            <a:prstGeom prst="rect">
              <a:avLst/>
            </a:prstGeom>
          </p:spPr>
          <p:txBody>
            <a:bodyPr lIns="61993" tIns="61993" rIns="61993" bIns="61993" rtlCol="0" anchor="ctr"/>
            <a:lstStyle/>
            <a:p>
              <a:pPr algn="ctr">
                <a:lnSpc>
                  <a:spcPts val="1959"/>
                </a:lnSpc>
              </a:pPr>
              <a:r>
                <a:rPr lang="en-US" sz="1399">
                  <a:solidFill>
                    <a:srgbClr val="000000"/>
                  </a:solidFill>
                  <a:latin typeface="Arial"/>
                  <a:ea typeface="Arial"/>
                  <a:cs typeface="Arial"/>
                  <a:sym typeface="Arial"/>
                </a:rPr>
                <a:t>For this 70-hectare project Oliva has a total of </a:t>
              </a:r>
              <a:r>
                <a:rPr lang="en-US" sz="1399" b="1">
                  <a:solidFill>
                    <a:srgbClr val="000000"/>
                  </a:solidFill>
                  <a:latin typeface="Arial Bold"/>
                  <a:ea typeface="Arial Bold"/>
                  <a:cs typeface="Arial Bold"/>
                  <a:sym typeface="Arial Bold"/>
                </a:rPr>
                <a:t>£100,000 </a:t>
              </a:r>
              <a:r>
                <a:rPr lang="en-US" sz="1399">
                  <a:solidFill>
                    <a:srgbClr val="000000"/>
                  </a:solidFill>
                  <a:latin typeface="Arial"/>
                  <a:ea typeface="Arial"/>
                  <a:cs typeface="Arial"/>
                  <a:sym typeface="Arial"/>
                </a:rPr>
                <a:t>available to spend.</a:t>
              </a:r>
            </a:p>
          </p:txBody>
        </p:sp>
      </p:grpSp>
      <p:sp>
        <p:nvSpPr>
          <p:cNvPr id="9" name="TextBox 9"/>
          <p:cNvSpPr txBox="1"/>
          <p:nvPr/>
        </p:nvSpPr>
        <p:spPr>
          <a:xfrm>
            <a:off x="778547" y="274306"/>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9</a:t>
            </a:r>
          </a:p>
        </p:txBody>
      </p:sp>
      <p:sp>
        <p:nvSpPr>
          <p:cNvPr id="10" name="TextBox 10"/>
          <p:cNvSpPr txBox="1"/>
          <p:nvPr/>
        </p:nvSpPr>
        <p:spPr>
          <a:xfrm>
            <a:off x="445275" y="1518948"/>
            <a:ext cx="10045422" cy="5362494"/>
          </a:xfrm>
          <a:prstGeom prst="rect">
            <a:avLst/>
          </a:prstGeom>
        </p:spPr>
        <p:txBody>
          <a:bodyPr lIns="0" tIns="0" rIns="0" bIns="0" rtlCol="0" anchor="t">
            <a:spAutoFit/>
          </a:bodyPr>
          <a:lstStyle/>
          <a:p>
            <a:pPr>
              <a:lnSpc>
                <a:spcPts val="2099"/>
              </a:lnSpc>
            </a:pPr>
            <a:r>
              <a:rPr lang="en-US" sz="1499" dirty="0">
                <a:solidFill>
                  <a:srgbClr val="000000"/>
                </a:solidFill>
                <a:latin typeface="Arial"/>
                <a:ea typeface="Arial"/>
                <a:cs typeface="Arial"/>
                <a:sym typeface="Arial"/>
              </a:rPr>
              <a:t>Olivia is a conservationist, and her job is to protect peatlands.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Peatlands are important habitats that are waterlogged and are formed of a dark soil called peat. They are very important because their wet environment provides a home for many special plants and animals. The peat soil is made up from plants dying and slowly breaking down, these plants store a lot of carbon, and this carbon gets stored in the peatland. Healthy peatlands that store carbon are helping to fight climate change.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But peatlands have been damaged and drained from farming, planting forests and the impacts of climate change. This drains the water from the peatland, making them very dry and unhealthy. An unhealthy and dry peatland can harm the plants and animals that live there, and it can release carbon into the atmosphere and contribute to climate change.  </a:t>
            </a:r>
          </a:p>
          <a:p>
            <a:pPr>
              <a:lnSpc>
                <a:spcPts val="2099"/>
              </a:lnSpc>
            </a:pPr>
            <a:r>
              <a:rPr lang="en-US" sz="1499" dirty="0">
                <a:solidFill>
                  <a:srgbClr val="000000"/>
                </a:solidFill>
                <a:latin typeface="Arial"/>
                <a:ea typeface="Arial"/>
                <a:cs typeface="Arial"/>
                <a:sym typeface="Arial"/>
              </a:rPr>
              <a:t>Olivia is working to protect and restore peatlands to be wet and healthy again.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The peatland Olivia has been working on is near </a:t>
            </a:r>
            <a:r>
              <a:rPr lang="en-US" sz="1499" b="1" dirty="0" err="1">
                <a:solidFill>
                  <a:srgbClr val="000000"/>
                </a:solidFill>
                <a:latin typeface="Arial Bold"/>
                <a:ea typeface="Arial Bold"/>
                <a:cs typeface="Arial Bold"/>
                <a:sym typeface="Arial Bold"/>
              </a:rPr>
              <a:t>Sanquhar</a:t>
            </a:r>
            <a:r>
              <a:rPr lang="en-US" sz="1499" dirty="0">
                <a:solidFill>
                  <a:srgbClr val="000000"/>
                </a:solidFill>
                <a:latin typeface="Arial"/>
                <a:ea typeface="Arial"/>
                <a:cs typeface="Arial"/>
                <a:sym typeface="Arial"/>
              </a:rPr>
              <a:t> in Dumfries and Galloway! Olivia and her team have worked out what they need to do on the peatland to restore it and make it healthy again. The drains on this peatland are taking a lot of water off the peatland, making it too dry, so the drains need blocking with peat.  </a:t>
            </a:r>
          </a:p>
          <a:p>
            <a:pPr>
              <a:lnSpc>
                <a:spcPts val="2099"/>
              </a:lnSpc>
            </a:pPr>
            <a:endParaRPr lang="en-US" sz="1499" dirty="0">
              <a:solidFill>
                <a:srgbClr val="000000"/>
              </a:solidFill>
              <a:latin typeface="Arial"/>
              <a:ea typeface="Arial"/>
              <a:cs typeface="Arial"/>
              <a:sym typeface="Arial"/>
            </a:endParaRPr>
          </a:p>
          <a:p>
            <a:pPr>
              <a:lnSpc>
                <a:spcPts val="2099"/>
              </a:lnSpc>
            </a:pPr>
            <a:r>
              <a:rPr lang="en-US" sz="1499" dirty="0">
                <a:solidFill>
                  <a:srgbClr val="000000"/>
                </a:solidFill>
                <a:latin typeface="Arial"/>
                <a:ea typeface="Arial"/>
                <a:cs typeface="Arial"/>
                <a:sym typeface="Arial"/>
              </a:rPr>
              <a:t>However, it will cost money to restore this peatland. Olivia will also need to pay a team of digger drivers and peatland restoration specialists to do the practical work for her. She has asked her friend Jack and his team to come do the work. </a:t>
            </a:r>
          </a:p>
          <a:p>
            <a:pPr>
              <a:lnSpc>
                <a:spcPts val="2099"/>
              </a:lnSpc>
            </a:pPr>
            <a:endParaRPr lang="en-US" sz="1499" dirty="0">
              <a:solidFill>
                <a:srgbClr val="000000"/>
              </a:solidFill>
              <a:latin typeface="Arial"/>
              <a:ea typeface="Arial"/>
              <a:cs typeface="Arial"/>
              <a:sym typeface="Arial"/>
            </a:endParaRPr>
          </a:p>
        </p:txBody>
      </p:sp>
      <p:sp>
        <p:nvSpPr>
          <p:cNvPr id="11" name="TextBox 11"/>
          <p:cNvSpPr txBox="1"/>
          <p:nvPr/>
        </p:nvSpPr>
        <p:spPr>
          <a:xfrm>
            <a:off x="3060700" y="116185"/>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sp>
        <p:nvSpPr>
          <p:cNvPr id="12" name="Rectangle 11">
            <a:extLst>
              <a:ext uri="{FF2B5EF4-FFF2-40B4-BE49-F238E27FC236}">
                <a16:creationId xmlns:a16="http://schemas.microsoft.com/office/drawing/2014/main" id="{F860FD83-BABE-0DEE-7C4E-358167703149}"/>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AA8BC22C-549A-1FE4-39BC-6710FD3BA1FB}"/>
              </a:ext>
            </a:extLst>
          </p:cNvPr>
          <p:cNvSpPr txBox="1"/>
          <p:nvPr/>
        </p:nvSpPr>
        <p:spPr>
          <a:xfrm>
            <a:off x="1145866" y="876821"/>
            <a:ext cx="9001434" cy="400110"/>
          </a:xfrm>
          <a:prstGeom prst="rect">
            <a:avLst/>
          </a:prstGeom>
          <a:noFill/>
        </p:spPr>
        <p:txBody>
          <a:bodyPr wrap="square" rtlCol="0">
            <a:spAutoFit/>
          </a:bodyPr>
          <a:lstStyle/>
          <a:p>
            <a:r>
              <a:rPr lang="en-GB" sz="2000" dirty="0">
                <a:solidFill>
                  <a:schemeClr val="accent6"/>
                </a:solidFill>
                <a:latin typeface="Arial" panose="020B0604020202020204" pitchFamily="34" charset="0"/>
                <a:cs typeface="Arial" panose="020B0604020202020204" pitchFamily="34" charset="0"/>
              </a:rPr>
              <a:t>Learning Intention: We are learning to solve money handling word problems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330341" y="1237540"/>
            <a:ext cx="4764066" cy="2354357"/>
            <a:chOff x="72594" y="5738"/>
            <a:chExt cx="2044943" cy="835929"/>
          </a:xfrm>
        </p:grpSpPr>
        <p:sp>
          <p:nvSpPr>
            <p:cNvPr id="4" name="Freeform 4"/>
            <p:cNvSpPr/>
            <p:nvPr/>
          </p:nvSpPr>
          <p:spPr>
            <a:xfrm>
              <a:off x="81415" y="34313"/>
              <a:ext cx="2036122" cy="778779"/>
            </a:xfrm>
            <a:custGeom>
              <a:avLst/>
              <a:gdLst/>
              <a:ahLst/>
              <a:cxnLst/>
              <a:rect l="l" t="t" r="r" b="b"/>
              <a:pathLst>
                <a:path w="3638863" h="778779">
                  <a:moveTo>
                    <a:pt x="11331" y="0"/>
                  </a:moveTo>
                  <a:lnTo>
                    <a:pt x="3627532" y="0"/>
                  </a:lnTo>
                  <a:cubicBezTo>
                    <a:pt x="3630537" y="0"/>
                    <a:pt x="3633419" y="1194"/>
                    <a:pt x="3635544" y="3319"/>
                  </a:cubicBezTo>
                  <a:cubicBezTo>
                    <a:pt x="3637669" y="5444"/>
                    <a:pt x="3638863" y="8326"/>
                    <a:pt x="3638863" y="11331"/>
                  </a:cubicBezTo>
                  <a:lnTo>
                    <a:pt x="3638863" y="767448"/>
                  </a:lnTo>
                  <a:cubicBezTo>
                    <a:pt x="3638863" y="770453"/>
                    <a:pt x="3637669" y="773335"/>
                    <a:pt x="3635544" y="775460"/>
                  </a:cubicBezTo>
                  <a:cubicBezTo>
                    <a:pt x="3633419" y="777585"/>
                    <a:pt x="3630537" y="778779"/>
                    <a:pt x="3627532" y="778779"/>
                  </a:cubicBezTo>
                  <a:lnTo>
                    <a:pt x="11331" y="778779"/>
                  </a:lnTo>
                  <a:cubicBezTo>
                    <a:pt x="8326" y="778779"/>
                    <a:pt x="5444" y="777585"/>
                    <a:pt x="3319" y="775460"/>
                  </a:cubicBezTo>
                  <a:cubicBezTo>
                    <a:pt x="1194" y="773335"/>
                    <a:pt x="0" y="770453"/>
                    <a:pt x="0" y="767448"/>
                  </a:cubicBezTo>
                  <a:lnTo>
                    <a:pt x="0" y="11331"/>
                  </a:lnTo>
                  <a:cubicBezTo>
                    <a:pt x="0" y="8326"/>
                    <a:pt x="1194" y="5444"/>
                    <a:pt x="3319" y="3319"/>
                  </a:cubicBezTo>
                  <a:cubicBezTo>
                    <a:pt x="5444" y="1194"/>
                    <a:pt x="8326" y="0"/>
                    <a:pt x="11331" y="0"/>
                  </a:cubicBezTo>
                  <a:close/>
                </a:path>
              </a:pathLst>
            </a:custGeom>
            <a:solidFill>
              <a:srgbClr val="F3EBB7"/>
            </a:solidFill>
            <a:ln w="38100" cap="sq">
              <a:solidFill>
                <a:srgbClr val="000000"/>
              </a:solidFill>
              <a:prstDash val="solid"/>
              <a:miter/>
            </a:ln>
          </p:spPr>
          <p:txBody>
            <a:bodyPr/>
            <a:lstStyle/>
            <a:p>
              <a:endParaRPr lang="en-GB"/>
            </a:p>
          </p:txBody>
        </p:sp>
        <p:sp>
          <p:nvSpPr>
            <p:cNvPr id="5" name="TextBox 5"/>
            <p:cNvSpPr txBox="1"/>
            <p:nvPr/>
          </p:nvSpPr>
          <p:spPr>
            <a:xfrm>
              <a:off x="72594" y="5738"/>
              <a:ext cx="1988964" cy="835929"/>
            </a:xfrm>
            <a:prstGeom prst="rect">
              <a:avLst/>
            </a:prstGeom>
          </p:spPr>
          <p:txBody>
            <a:bodyPr lIns="61993" tIns="61993" rIns="61993" bIns="61993" rtlCol="0" anchor="ctr"/>
            <a:lstStyle/>
            <a:p>
              <a:pPr algn="ctr">
                <a:lnSpc>
                  <a:spcPts val="1959"/>
                </a:lnSpc>
              </a:pPr>
              <a:r>
                <a:rPr lang="en-US" sz="1399" dirty="0">
                  <a:solidFill>
                    <a:srgbClr val="000000"/>
                  </a:solidFill>
                  <a:latin typeface="Arial"/>
                  <a:ea typeface="Arial"/>
                  <a:cs typeface="Arial"/>
                  <a:sym typeface="Arial"/>
                </a:rPr>
                <a:t>The RESTORATION table below is showing the work Olivia needs to do to restore the peatland. How much each item or task costs is listed in the second column, and the third column says how many of each Olivia will need. Can you fill in the last column to help Olivia work out how much each technique will cost in total? </a:t>
              </a:r>
            </a:p>
          </p:txBody>
        </p:sp>
      </p:grpSp>
      <p:graphicFrame>
        <p:nvGraphicFramePr>
          <p:cNvPr id="6" name="Table 6"/>
          <p:cNvGraphicFramePr>
            <a:graphicFrameLocks noGrp="1"/>
          </p:cNvGraphicFramePr>
          <p:nvPr>
            <p:extLst>
              <p:ext uri="{D42A27DB-BD31-4B8C-83A1-F6EECF244321}">
                <p14:modId xmlns:p14="http://schemas.microsoft.com/office/powerpoint/2010/main" val="2206628193"/>
              </p:ext>
            </p:extLst>
          </p:nvPr>
        </p:nvGraphicFramePr>
        <p:xfrm>
          <a:off x="350891" y="3796158"/>
          <a:ext cx="4767209" cy="3236332"/>
        </p:xfrm>
        <a:graphic>
          <a:graphicData uri="http://schemas.openxmlformats.org/drawingml/2006/table">
            <a:tbl>
              <a:tblPr/>
              <a:tblGrid>
                <a:gridCol w="1338209">
                  <a:extLst>
                    <a:ext uri="{9D8B030D-6E8A-4147-A177-3AD203B41FA5}">
                      <a16:colId xmlns:a16="http://schemas.microsoft.com/office/drawing/2014/main" val="20000"/>
                    </a:ext>
                  </a:extLst>
                </a:gridCol>
                <a:gridCol w="1304411">
                  <a:extLst>
                    <a:ext uri="{9D8B030D-6E8A-4147-A177-3AD203B41FA5}">
                      <a16:colId xmlns:a16="http://schemas.microsoft.com/office/drawing/2014/main" val="20001"/>
                    </a:ext>
                  </a:extLst>
                </a:gridCol>
                <a:gridCol w="1197515">
                  <a:extLst>
                    <a:ext uri="{9D8B030D-6E8A-4147-A177-3AD203B41FA5}">
                      <a16:colId xmlns:a16="http://schemas.microsoft.com/office/drawing/2014/main" val="20002"/>
                    </a:ext>
                  </a:extLst>
                </a:gridCol>
                <a:gridCol w="927074">
                  <a:extLst>
                    <a:ext uri="{9D8B030D-6E8A-4147-A177-3AD203B41FA5}">
                      <a16:colId xmlns:a16="http://schemas.microsoft.com/office/drawing/2014/main" val="20003"/>
                    </a:ext>
                  </a:extLst>
                </a:gridCol>
              </a:tblGrid>
              <a:tr h="855277">
                <a:tc>
                  <a:txBody>
                    <a:bodyPr/>
                    <a:lstStyle/>
                    <a:p>
                      <a:pPr algn="l">
                        <a:lnSpc>
                          <a:spcPts val="1819"/>
                        </a:lnSpc>
                        <a:defRPr/>
                      </a:pPr>
                      <a:r>
                        <a:rPr lang="en-US" sz="1300" dirty="0">
                          <a:solidFill>
                            <a:srgbClr val="000000"/>
                          </a:solidFill>
                          <a:latin typeface="Arial"/>
                          <a:ea typeface="Arial"/>
                          <a:cs typeface="Arial"/>
                          <a:sym typeface="Arial"/>
                        </a:rPr>
                        <a:t>RESTORATION TECHNIQUE</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dirty="0">
                          <a:solidFill>
                            <a:srgbClr val="000000"/>
                          </a:solidFill>
                          <a:latin typeface="Arial"/>
                          <a:ea typeface="Arial"/>
                          <a:cs typeface="Arial"/>
                          <a:sym typeface="Arial"/>
                        </a:rPr>
                        <a:t>HOW MANY</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819"/>
                        </a:lnSpc>
                        <a:defRPr/>
                      </a:pPr>
                      <a:r>
                        <a:rPr lang="en-US" sz="1300" dirty="0">
                          <a:solidFill>
                            <a:srgbClr val="000000"/>
                          </a:solidFill>
                          <a:latin typeface="Arial"/>
                          <a:ea typeface="Arial"/>
                          <a:cs typeface="Arial"/>
                          <a:sym typeface="Arial"/>
                        </a:rPr>
                        <a:t>TOTAL COST</a:t>
                      </a: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16781">
                <a:tc>
                  <a:txBody>
                    <a:bodyPr/>
                    <a:lstStyle/>
                    <a:p>
                      <a:pPr algn="l">
                        <a:lnSpc>
                          <a:spcPts val="1819"/>
                        </a:lnSpc>
                        <a:defRPr/>
                      </a:pPr>
                      <a:r>
                        <a:rPr lang="en-US" sz="1300">
                          <a:solidFill>
                            <a:srgbClr val="000000"/>
                          </a:solidFill>
                          <a:latin typeface="Arial"/>
                          <a:ea typeface="Arial"/>
                          <a:cs typeface="Arial"/>
                          <a:sym typeface="Arial"/>
                        </a:rPr>
                        <a:t>Blocking drains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£3560 per drain</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7 drains</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£24,920</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53392">
                <a:tc>
                  <a:txBody>
                    <a:bodyPr/>
                    <a:lstStyle/>
                    <a:p>
                      <a:pPr algn="l">
                        <a:lnSpc>
                          <a:spcPts val="1819"/>
                        </a:lnSpc>
                        <a:defRPr/>
                      </a:pPr>
                      <a:r>
                        <a:rPr lang="en-US" sz="1300">
                          <a:solidFill>
                            <a:srgbClr val="000000"/>
                          </a:solidFill>
                          <a:latin typeface="Arial"/>
                          <a:ea typeface="Arial"/>
                          <a:cs typeface="Arial"/>
                          <a:sym typeface="Arial"/>
                        </a:rPr>
                        <a:t>Planting Native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£1503 per bag of plants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8 bags</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2285">
                <a:tc>
                  <a:txBody>
                    <a:bodyPr/>
                    <a:lstStyle/>
                    <a:p>
                      <a:pPr algn="l">
                        <a:lnSpc>
                          <a:spcPts val="1819"/>
                        </a:lnSpc>
                        <a:defRPr/>
                      </a:pPr>
                      <a:r>
                        <a:rPr lang="en-US" sz="1300">
                          <a:solidFill>
                            <a:srgbClr val="000000"/>
                          </a:solidFill>
                          <a:latin typeface="Arial"/>
                          <a:ea typeface="Arial"/>
                          <a:cs typeface="Arial"/>
                          <a:sym typeface="Arial"/>
                        </a:rPr>
                        <a:t>Timber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£6024</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 dams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68597">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57150" marR="57150" marT="57150" marB="571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TextBox 7"/>
          <p:cNvSpPr txBox="1"/>
          <p:nvPr/>
        </p:nvSpPr>
        <p:spPr>
          <a:xfrm>
            <a:off x="756000" y="420713"/>
            <a:ext cx="9180000" cy="585994"/>
          </a:xfrm>
          <a:prstGeom prst="rect">
            <a:avLst/>
          </a:prstGeom>
        </p:spPr>
        <p:txBody>
          <a:bodyPr lIns="0" tIns="0" rIns="0" bIns="0" rtlCol="0" anchor="t">
            <a:spAutoFit/>
          </a:bodyPr>
          <a:lstStyle/>
          <a:p>
            <a:pPr algn="ctr">
              <a:lnSpc>
                <a:spcPts val="5039"/>
              </a:lnSpc>
            </a:pPr>
            <a:r>
              <a:rPr lang="en-US" sz="3400" b="1" dirty="0">
                <a:solidFill>
                  <a:srgbClr val="000000"/>
                </a:solidFill>
                <a:latin typeface="Arial Bold"/>
                <a:ea typeface="Arial Bold"/>
                <a:cs typeface="Arial Bold"/>
                <a:sym typeface="Arial Bold"/>
              </a:rPr>
              <a:t>Money Handling Phase 9</a:t>
            </a:r>
          </a:p>
        </p:txBody>
      </p:sp>
      <p:sp>
        <p:nvSpPr>
          <p:cNvPr id="8" name="TextBox 8"/>
          <p:cNvSpPr txBox="1"/>
          <p:nvPr/>
        </p:nvSpPr>
        <p:spPr>
          <a:xfrm>
            <a:off x="3158725" y="81957"/>
            <a:ext cx="4374550" cy="258276"/>
          </a:xfrm>
          <a:prstGeom prst="rect">
            <a:avLst/>
          </a:prstGeom>
        </p:spPr>
        <p:txBody>
          <a:bodyPr lIns="0" tIns="0" rIns="0" bIns="0" rtlCol="0" anchor="t">
            <a:spAutoFit/>
          </a:bodyPr>
          <a:lstStyle/>
          <a:p>
            <a:pPr algn="ctr">
              <a:lnSpc>
                <a:spcPts val="2239"/>
              </a:lnSpc>
            </a:pPr>
            <a:r>
              <a:rPr lang="en-US" sz="1599" spc="175" dirty="0">
                <a:solidFill>
                  <a:srgbClr val="D62A2A"/>
                </a:solidFill>
                <a:latin typeface="Arial"/>
                <a:ea typeface="Arial"/>
                <a:cs typeface="Arial"/>
                <a:sym typeface="Arial"/>
              </a:rPr>
              <a:t>Peatland Mini Module</a:t>
            </a:r>
          </a:p>
        </p:txBody>
      </p:sp>
      <p:grpSp>
        <p:nvGrpSpPr>
          <p:cNvPr id="12" name="Group 3">
            <a:extLst>
              <a:ext uri="{FF2B5EF4-FFF2-40B4-BE49-F238E27FC236}">
                <a16:creationId xmlns:a16="http://schemas.microsoft.com/office/drawing/2014/main" id="{896BF392-C822-5EBD-49E5-0C5AEA2C802B}"/>
              </a:ext>
            </a:extLst>
          </p:cNvPr>
          <p:cNvGrpSpPr/>
          <p:nvPr/>
        </p:nvGrpSpPr>
        <p:grpSpPr>
          <a:xfrm>
            <a:off x="5511977" y="1197515"/>
            <a:ext cx="4698909" cy="2083510"/>
            <a:chOff x="0" y="0"/>
            <a:chExt cx="551274" cy="232143"/>
          </a:xfrm>
        </p:grpSpPr>
        <p:sp>
          <p:nvSpPr>
            <p:cNvPr id="13" name="Freeform 4">
              <a:extLst>
                <a:ext uri="{FF2B5EF4-FFF2-40B4-BE49-F238E27FC236}">
                  <a16:creationId xmlns:a16="http://schemas.microsoft.com/office/drawing/2014/main" id="{D34BE153-D80C-D58B-FAD9-D2BDB77DDF4B}"/>
                </a:ext>
              </a:extLst>
            </p:cNvPr>
            <p:cNvSpPr/>
            <p:nvPr/>
          </p:nvSpPr>
          <p:spPr>
            <a:xfrm>
              <a:off x="0" y="0"/>
              <a:ext cx="551274" cy="232143"/>
            </a:xfrm>
            <a:custGeom>
              <a:avLst/>
              <a:gdLst/>
              <a:ahLst/>
              <a:cxnLst/>
              <a:rect l="l" t="t" r="r" b="b"/>
              <a:pathLst>
                <a:path w="551274" h="232143">
                  <a:moveTo>
                    <a:pt x="24714" y="0"/>
                  </a:moveTo>
                  <a:lnTo>
                    <a:pt x="526560" y="0"/>
                  </a:lnTo>
                  <a:cubicBezTo>
                    <a:pt x="533114" y="0"/>
                    <a:pt x="539400" y="2604"/>
                    <a:pt x="544035" y="7239"/>
                  </a:cubicBezTo>
                  <a:cubicBezTo>
                    <a:pt x="548670" y="11873"/>
                    <a:pt x="551274" y="18159"/>
                    <a:pt x="551274" y="24714"/>
                  </a:cubicBezTo>
                  <a:lnTo>
                    <a:pt x="551274" y="207429"/>
                  </a:lnTo>
                  <a:cubicBezTo>
                    <a:pt x="551274" y="221078"/>
                    <a:pt x="540209" y="232143"/>
                    <a:pt x="526560" y="232143"/>
                  </a:cubicBezTo>
                  <a:lnTo>
                    <a:pt x="24714" y="232143"/>
                  </a:lnTo>
                  <a:cubicBezTo>
                    <a:pt x="11065" y="232143"/>
                    <a:pt x="0" y="221078"/>
                    <a:pt x="0" y="207429"/>
                  </a:cubicBezTo>
                  <a:lnTo>
                    <a:pt x="0" y="24714"/>
                  </a:lnTo>
                  <a:cubicBezTo>
                    <a:pt x="0" y="11065"/>
                    <a:pt x="11065" y="0"/>
                    <a:pt x="24714" y="0"/>
                  </a:cubicBezTo>
                  <a:close/>
                </a:path>
              </a:pathLst>
            </a:custGeom>
            <a:solidFill>
              <a:srgbClr val="A3E089">
                <a:alpha val="34902"/>
              </a:srgbClr>
            </a:solidFill>
            <a:ln w="38100" cap="sq">
              <a:solidFill>
                <a:srgbClr val="000000">
                  <a:alpha val="34902"/>
                </a:srgbClr>
              </a:solidFill>
              <a:prstDash val="solid"/>
              <a:miter/>
            </a:ln>
          </p:spPr>
          <p:txBody>
            <a:bodyPr/>
            <a:lstStyle/>
            <a:p>
              <a:endParaRPr lang="en-GB"/>
            </a:p>
          </p:txBody>
        </p:sp>
        <p:sp>
          <p:nvSpPr>
            <p:cNvPr id="14" name="TextBox 5">
              <a:extLst>
                <a:ext uri="{FF2B5EF4-FFF2-40B4-BE49-F238E27FC236}">
                  <a16:creationId xmlns:a16="http://schemas.microsoft.com/office/drawing/2014/main" id="{79257A02-6AAB-FC46-1007-4E42D3A449B8}"/>
                </a:ext>
              </a:extLst>
            </p:cNvPr>
            <p:cNvSpPr txBox="1"/>
            <p:nvPr/>
          </p:nvSpPr>
          <p:spPr>
            <a:xfrm>
              <a:off x="0" y="-57150"/>
              <a:ext cx="551274" cy="289293"/>
            </a:xfrm>
            <a:prstGeom prst="rect">
              <a:avLst/>
            </a:prstGeom>
          </p:spPr>
          <p:txBody>
            <a:bodyPr lIns="187615" tIns="187615" rIns="187615" bIns="187615" rtlCol="0" anchor="ctr"/>
            <a:lstStyle/>
            <a:p>
              <a:pPr algn="ctr">
                <a:lnSpc>
                  <a:spcPts val="1959"/>
                </a:lnSpc>
              </a:pPr>
              <a:endParaRPr/>
            </a:p>
          </p:txBody>
        </p:sp>
      </p:grpSp>
      <p:sp>
        <p:nvSpPr>
          <p:cNvPr id="15" name="TextBox 11">
            <a:extLst>
              <a:ext uri="{FF2B5EF4-FFF2-40B4-BE49-F238E27FC236}">
                <a16:creationId xmlns:a16="http://schemas.microsoft.com/office/drawing/2014/main" id="{09B528A6-13BC-3688-FA41-8204515B2B1B}"/>
              </a:ext>
            </a:extLst>
          </p:cNvPr>
          <p:cNvSpPr txBox="1"/>
          <p:nvPr/>
        </p:nvSpPr>
        <p:spPr>
          <a:xfrm>
            <a:off x="5638641" y="1386062"/>
            <a:ext cx="4445582" cy="1515608"/>
          </a:xfrm>
          <a:prstGeom prst="rect">
            <a:avLst/>
          </a:prstGeom>
        </p:spPr>
        <p:txBody>
          <a:bodyPr lIns="0" tIns="0" rIns="0" bIns="0" rtlCol="0" anchor="t">
            <a:spAutoFit/>
          </a:bodyPr>
          <a:lstStyle/>
          <a:p>
            <a:pPr>
              <a:lnSpc>
                <a:spcPts val="1959"/>
              </a:lnSpc>
            </a:pPr>
            <a:r>
              <a:rPr lang="en-US" sz="1399" dirty="0">
                <a:solidFill>
                  <a:srgbClr val="000000"/>
                </a:solidFill>
                <a:latin typeface="Arial"/>
                <a:ea typeface="Arial"/>
                <a:cs typeface="Arial"/>
                <a:sym typeface="Arial"/>
              </a:rPr>
              <a:t>Olivia will also need to pay the workers for their time working and pay for the machines they need. This is shown in the EXPENSES table below.  </a:t>
            </a:r>
          </a:p>
          <a:p>
            <a:pPr>
              <a:lnSpc>
                <a:spcPts val="1959"/>
              </a:lnSpc>
            </a:pPr>
            <a:endParaRPr lang="en-US" sz="1399" dirty="0">
              <a:solidFill>
                <a:srgbClr val="000000"/>
              </a:solidFill>
              <a:latin typeface="Arial"/>
              <a:ea typeface="Arial"/>
              <a:cs typeface="Arial"/>
              <a:sym typeface="Arial"/>
            </a:endParaRPr>
          </a:p>
          <a:p>
            <a:pPr>
              <a:lnSpc>
                <a:spcPts val="1959"/>
              </a:lnSpc>
            </a:pPr>
            <a:r>
              <a:rPr lang="en-US" sz="1399" dirty="0">
                <a:solidFill>
                  <a:srgbClr val="000000"/>
                </a:solidFill>
                <a:latin typeface="Arial"/>
                <a:ea typeface="Arial"/>
                <a:cs typeface="Arial"/>
                <a:sym typeface="Arial"/>
              </a:rPr>
              <a:t>Please calculate the costs for the final column by following the same steps as above. </a:t>
            </a:r>
          </a:p>
        </p:txBody>
      </p:sp>
      <p:graphicFrame>
        <p:nvGraphicFramePr>
          <p:cNvPr id="16" name="Table 9">
            <a:extLst>
              <a:ext uri="{FF2B5EF4-FFF2-40B4-BE49-F238E27FC236}">
                <a16:creationId xmlns:a16="http://schemas.microsoft.com/office/drawing/2014/main" id="{F70476B0-43F1-11EC-508F-C90D05B05B64}"/>
              </a:ext>
            </a:extLst>
          </p:cNvPr>
          <p:cNvGraphicFramePr>
            <a:graphicFrameLocks noGrp="1"/>
          </p:cNvGraphicFramePr>
          <p:nvPr>
            <p:extLst>
              <p:ext uri="{D42A27DB-BD31-4B8C-83A1-F6EECF244321}">
                <p14:modId xmlns:p14="http://schemas.microsoft.com/office/powerpoint/2010/main" val="705215285"/>
              </p:ext>
            </p:extLst>
          </p:nvPr>
        </p:nvGraphicFramePr>
        <p:xfrm>
          <a:off x="5474162" y="3469572"/>
          <a:ext cx="4720502" cy="3891712"/>
        </p:xfrm>
        <a:graphic>
          <a:graphicData uri="http://schemas.openxmlformats.org/drawingml/2006/table">
            <a:tbl>
              <a:tblPr/>
              <a:tblGrid>
                <a:gridCol w="1344998">
                  <a:extLst>
                    <a:ext uri="{9D8B030D-6E8A-4147-A177-3AD203B41FA5}">
                      <a16:colId xmlns:a16="http://schemas.microsoft.com/office/drawing/2014/main" val="20000"/>
                    </a:ext>
                  </a:extLst>
                </a:gridCol>
                <a:gridCol w="1069818">
                  <a:extLst>
                    <a:ext uri="{9D8B030D-6E8A-4147-A177-3AD203B41FA5}">
                      <a16:colId xmlns:a16="http://schemas.microsoft.com/office/drawing/2014/main" val="20001"/>
                    </a:ext>
                  </a:extLst>
                </a:gridCol>
                <a:gridCol w="1287065">
                  <a:extLst>
                    <a:ext uri="{9D8B030D-6E8A-4147-A177-3AD203B41FA5}">
                      <a16:colId xmlns:a16="http://schemas.microsoft.com/office/drawing/2014/main" val="20002"/>
                    </a:ext>
                  </a:extLst>
                </a:gridCol>
                <a:gridCol w="1018621">
                  <a:extLst>
                    <a:ext uri="{9D8B030D-6E8A-4147-A177-3AD203B41FA5}">
                      <a16:colId xmlns:a16="http://schemas.microsoft.com/office/drawing/2014/main" val="20003"/>
                    </a:ext>
                  </a:extLst>
                </a:gridCol>
              </a:tblGrid>
              <a:tr h="683128">
                <a:tc>
                  <a:txBody>
                    <a:bodyPr/>
                    <a:lstStyle/>
                    <a:p>
                      <a:pPr algn="l">
                        <a:lnSpc>
                          <a:spcPts val="1819"/>
                        </a:lnSpc>
                        <a:defRPr/>
                      </a:pPr>
                      <a:r>
                        <a:rPr lang="en-US" sz="1300">
                          <a:solidFill>
                            <a:srgbClr val="000000"/>
                          </a:solidFill>
                          <a:latin typeface="Arial"/>
                          <a:ea typeface="Arial"/>
                          <a:cs typeface="Arial"/>
                          <a:sym typeface="Arial"/>
                        </a:rPr>
                        <a:t>EXPENSES</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HOW MANY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COST</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3128">
                <a:tc>
                  <a:txBody>
                    <a:bodyPr/>
                    <a:lstStyle/>
                    <a:p>
                      <a:pPr algn="l">
                        <a:lnSpc>
                          <a:spcPts val="1819"/>
                        </a:lnSpc>
                        <a:defRPr/>
                      </a:pPr>
                      <a:r>
                        <a:rPr lang="en-US" sz="1300">
                          <a:solidFill>
                            <a:srgbClr val="000000"/>
                          </a:solidFill>
                          <a:latin typeface="Arial"/>
                          <a:ea typeface="Arial"/>
                          <a:cs typeface="Arial"/>
                          <a:sym typeface="Arial"/>
                        </a:rPr>
                        <a:t>4 Workers (Jack’s team)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£90 per week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42 weeks</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13419">
                <a:tc>
                  <a:txBody>
                    <a:bodyPr/>
                    <a:lstStyle/>
                    <a:p>
                      <a:pPr algn="l">
                        <a:lnSpc>
                          <a:spcPts val="1819"/>
                        </a:lnSpc>
                        <a:defRPr/>
                      </a:pPr>
                      <a:r>
                        <a:rPr lang="en-US" sz="1300">
                          <a:solidFill>
                            <a:srgbClr val="000000"/>
                          </a:solidFill>
                          <a:latin typeface="Arial"/>
                          <a:ea typeface="Arial"/>
                          <a:cs typeface="Arial"/>
                          <a:sym typeface="Arial"/>
                        </a:rPr>
                        <a:t>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£2587.23</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4 machines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59200">
                <a:tc>
                  <a:txBody>
                    <a:bodyPr/>
                    <a:lstStyle/>
                    <a:p>
                      <a:pPr algn="l">
                        <a:lnSpc>
                          <a:spcPts val="1819"/>
                        </a:lnSpc>
                        <a:defRPr/>
                      </a:pPr>
                      <a:r>
                        <a:rPr lang="en-US" sz="1300">
                          <a:solidFill>
                            <a:srgbClr val="000000"/>
                          </a:solidFill>
                          <a:latin typeface="Arial"/>
                          <a:ea typeface="Arial"/>
                          <a:cs typeface="Arial"/>
                          <a:sym typeface="Arial"/>
                        </a:rPr>
                        <a:t>Welfare (Toilets and rest place workers)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£114.18</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6 welfare units</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2837">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r>
                        <a:rPr lang="en-US" sz="1300">
                          <a:solidFill>
                            <a:srgbClr val="000000"/>
                          </a:solidFill>
                          <a:latin typeface="Arial"/>
                          <a:ea typeface="Arial"/>
                          <a:cs typeface="Arial"/>
                          <a:sym typeface="Arial"/>
                        </a:rPr>
                        <a:t>Total </a:t>
                      </a:r>
                      <a:endParaRPr lang="en-US" sz="110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l">
                        <a:lnSpc>
                          <a:spcPts val="1819"/>
                        </a:lnSpc>
                        <a:defRPr/>
                      </a:pPr>
                      <a:endParaRPr lang="en-US" sz="1100" dirty="0"/>
                    </a:p>
                  </a:txBody>
                  <a:tcPr marL="76200" marR="76200" marT="76200" marB="7620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7" name="Rectangle 16">
            <a:extLst>
              <a:ext uri="{FF2B5EF4-FFF2-40B4-BE49-F238E27FC236}">
                <a16:creationId xmlns:a16="http://schemas.microsoft.com/office/drawing/2014/main" id="{27027308-AC57-E121-ACE1-1DFDF41FABB3}"/>
              </a:ext>
            </a:extLst>
          </p:cNvPr>
          <p:cNvSpPr/>
          <p:nvPr/>
        </p:nvSpPr>
        <p:spPr>
          <a:xfrm>
            <a:off x="0" y="0"/>
            <a:ext cx="10693400" cy="755650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sld>
</file>

<file path=ppt/theme/theme1.xml><?xml version="1.0" encoding="utf-8"?>
<a:theme xmlns:a="http://schemas.openxmlformats.org/drawingml/2006/main" name="Office Theme">
  <a:themeElements>
    <a:clrScheme name="Peatland Mini Module">
      <a:dk1>
        <a:srgbClr val="047530"/>
      </a:dk1>
      <a:lt1>
        <a:srgbClr val="FFFFFF"/>
      </a:lt1>
      <a:dk2>
        <a:srgbClr val="047530"/>
      </a:dk2>
      <a:lt2>
        <a:srgbClr val="E8E8E8"/>
      </a:lt2>
      <a:accent1>
        <a:srgbClr val="756804"/>
      </a:accent1>
      <a:accent2>
        <a:srgbClr val="750449"/>
      </a:accent2>
      <a:accent3>
        <a:srgbClr val="047530"/>
      </a:accent3>
      <a:accent4>
        <a:srgbClr val="0F9ED5"/>
      </a:accent4>
      <a:accent5>
        <a:srgbClr val="A02B93"/>
      </a:accent5>
      <a:accent6>
        <a:srgbClr val="171717"/>
      </a:accent6>
      <a:hlink>
        <a:srgbClr val="467886"/>
      </a:hlink>
      <a:folHlink>
        <a:srgbClr val="75044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3996</Words>
  <Application>Microsoft Office PowerPoint</Application>
  <PresentationFormat>Custom</PresentationFormat>
  <Paragraphs>429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Arial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 Handling phase 6-9</dc:title>
  <dc:creator>Phoebe Gray</dc:creator>
  <cp:lastModifiedBy>Carys Mainprize</cp:lastModifiedBy>
  <cp:revision>3</cp:revision>
  <dcterms:created xsi:type="dcterms:W3CDTF">2006-08-16T00:00:00Z</dcterms:created>
  <dcterms:modified xsi:type="dcterms:W3CDTF">2025-04-08T13:17:53Z</dcterms:modified>
  <dc:identifier>DAGXqsgtVU0</dc:identifier>
</cp:coreProperties>
</file>