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embeddedFontLst>
    <p:embeddedFont>
      <p:font typeface="Play" panose="020B0604020202020204" charset="0"/>
      <p:regular r:id="rId10"/>
      <p:bold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jMLxj6vsDXXRPL8/k8hRRxpc3u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5" name="Google Shape;85;p1"/>
          <p:cNvSpPr txBox="1">
            <a:spLocks noGrp="1"/>
          </p:cNvSpPr>
          <p:nvPr>
            <p:ph type="ctrTitle"/>
          </p:nvPr>
        </p:nvSpPr>
        <p:spPr>
          <a:xfrm>
            <a:off x="838201" y="365125"/>
            <a:ext cx="3816095" cy="1938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GB" sz="4400">
                <a:solidFill>
                  <a:schemeClr val="dk1"/>
                </a:solidFill>
                <a:latin typeface="Play"/>
                <a:ea typeface="Play"/>
                <a:cs typeface="Play"/>
                <a:sym typeface="Play"/>
              </a:rPr>
              <a:t>Our Peatlands</a:t>
            </a:r>
            <a:endParaRPr/>
          </a:p>
        </p:txBody>
      </p:sp>
      <p:sp>
        <p:nvSpPr>
          <p:cNvPr id="86" name="Google Shape;86;p1"/>
          <p:cNvSpPr txBox="1">
            <a:spLocks noGrp="1"/>
          </p:cNvSpPr>
          <p:nvPr>
            <p:ph type="subTitle" idx="1"/>
          </p:nvPr>
        </p:nvSpPr>
        <p:spPr>
          <a:xfrm>
            <a:off x="838201" y="2482589"/>
            <a:ext cx="3816096" cy="36943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Arial"/>
              <a:buChar char="•"/>
            </a:pPr>
            <a:r>
              <a:rPr lang="en-GB" sz="2000" dirty="0"/>
              <a:t>Remember, peatlands are areas where the soil is very carbon rich, called peat. </a:t>
            </a:r>
            <a:endParaRPr dirty="0"/>
          </a:p>
          <a:p>
            <a:pPr marL="0" lvl="0" indent="127000" algn="l" rtl="0">
              <a:lnSpc>
                <a:spcPct val="90000"/>
              </a:lnSpc>
              <a:spcBef>
                <a:spcPts val="1000"/>
              </a:spcBef>
              <a:spcAft>
                <a:spcPts val="0"/>
              </a:spcAft>
              <a:buClr>
                <a:schemeClr val="dk1"/>
              </a:buClr>
              <a:buSzPts val="2000"/>
              <a:buFont typeface="Arial"/>
              <a:buNone/>
            </a:pPr>
            <a:endParaRPr sz="2000" dirty="0"/>
          </a:p>
          <a:p>
            <a:pPr marL="0" lvl="0" indent="0" algn="l" rtl="0">
              <a:lnSpc>
                <a:spcPct val="90000"/>
              </a:lnSpc>
              <a:spcBef>
                <a:spcPts val="1000"/>
              </a:spcBef>
              <a:spcAft>
                <a:spcPts val="0"/>
              </a:spcAft>
              <a:buClr>
                <a:schemeClr val="dk1"/>
              </a:buClr>
              <a:buSzPts val="2000"/>
              <a:buFont typeface="Arial"/>
              <a:buChar char="•"/>
            </a:pPr>
            <a:r>
              <a:rPr lang="en-GB" sz="2000" dirty="0"/>
              <a:t>Peatlands are a type of wetland, and should be wet most or all of </a:t>
            </a:r>
            <a:r>
              <a:rPr lang="en-GB" sz="2000" dirty="0" err="1"/>
              <a:t>thel</a:t>
            </a:r>
            <a:r>
              <a:rPr lang="en-GB" sz="2000" dirty="0"/>
              <a:t> year round. </a:t>
            </a:r>
            <a:endParaRPr dirty="0"/>
          </a:p>
          <a:p>
            <a:pPr marL="0" lvl="0" indent="127000" algn="l" rtl="0">
              <a:lnSpc>
                <a:spcPct val="90000"/>
              </a:lnSpc>
              <a:spcBef>
                <a:spcPts val="1000"/>
              </a:spcBef>
              <a:spcAft>
                <a:spcPts val="0"/>
              </a:spcAft>
              <a:buClr>
                <a:schemeClr val="dk1"/>
              </a:buClr>
              <a:buSzPts val="2000"/>
              <a:buFont typeface="Arial"/>
              <a:buNone/>
            </a:pPr>
            <a:endParaRPr sz="2000" dirty="0"/>
          </a:p>
          <a:p>
            <a:pPr marL="0" lvl="0" indent="0" algn="l" rtl="0">
              <a:lnSpc>
                <a:spcPct val="90000"/>
              </a:lnSpc>
              <a:spcBef>
                <a:spcPts val="1000"/>
              </a:spcBef>
              <a:spcAft>
                <a:spcPts val="0"/>
              </a:spcAft>
              <a:buClr>
                <a:schemeClr val="dk1"/>
              </a:buClr>
              <a:buSzPts val="2000"/>
              <a:buFont typeface="Arial"/>
              <a:buChar char="•"/>
            </a:pPr>
            <a:r>
              <a:rPr lang="en-GB" sz="2000" dirty="0"/>
              <a:t>20% of Scotland’s land is peatland! </a:t>
            </a:r>
            <a:endParaRPr dirty="0"/>
          </a:p>
        </p:txBody>
      </p:sp>
      <p:pic>
        <p:nvPicPr>
          <p:cNvPr id="87" name="Google Shape;87;p1" descr="A pond in a field&#10;&#10;Description automatically generated"/>
          <p:cNvPicPr preferRelativeResize="0"/>
          <p:nvPr/>
        </p:nvPicPr>
        <p:blipFill rotWithShape="1">
          <a:blip r:embed="rId3">
            <a:alphaModFix/>
          </a:blip>
          <a:srcRect t="22683" r="-1" b="9949"/>
          <a:stretch/>
        </p:blipFill>
        <p:spPr>
          <a:xfrm>
            <a:off x="4904316" y="-4"/>
            <a:ext cx="7287684"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88" name="Google Shape;88;p1" descr="A field of purple flowers&#10;&#10;Description automatically generated"/>
          <p:cNvPicPr preferRelativeResize="0"/>
          <p:nvPr/>
        </p:nvPicPr>
        <p:blipFill rotWithShape="1">
          <a:blip r:embed="rId4">
            <a:alphaModFix/>
          </a:blip>
          <a:srcRect t="30431" b="8317"/>
          <a:stretch/>
        </p:blipFill>
        <p:spPr>
          <a:xfrm>
            <a:off x="4726728" y="3802961"/>
            <a:ext cx="7472381"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4" name="Google Shape;94;p2"/>
          <p:cNvSpPr txBox="1">
            <a:spLocks noGrp="1"/>
          </p:cNvSpPr>
          <p:nvPr>
            <p:ph type="title"/>
          </p:nvPr>
        </p:nvSpPr>
        <p:spPr>
          <a:xfrm>
            <a:off x="635000" y="640823"/>
            <a:ext cx="3418659" cy="5583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Play"/>
              <a:buNone/>
            </a:pPr>
            <a:r>
              <a:rPr lang="en-GB" sz="5400"/>
              <a:t>Damaged peatlands</a:t>
            </a:r>
            <a:endParaRPr/>
          </a:p>
        </p:txBody>
      </p:sp>
      <p:sp>
        <p:nvSpPr>
          <p:cNvPr id="95" name="Google Shape;95;p2"/>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96" name="Google Shape;96;p2"/>
          <p:cNvGrpSpPr/>
          <p:nvPr/>
        </p:nvGrpSpPr>
        <p:grpSpPr>
          <a:xfrm>
            <a:off x="4648018" y="694492"/>
            <a:ext cx="6900512" cy="5428800"/>
            <a:chOff x="0" y="53670"/>
            <a:chExt cx="6900512" cy="5428800"/>
          </a:xfrm>
        </p:grpSpPr>
        <p:sp>
          <p:nvSpPr>
            <p:cNvPr id="97" name="Google Shape;97;p2"/>
            <p:cNvSpPr/>
            <p:nvPr/>
          </p:nvSpPr>
          <p:spPr>
            <a:xfrm>
              <a:off x="0" y="53670"/>
              <a:ext cx="6900512" cy="2676960"/>
            </a:xfrm>
            <a:prstGeom prst="roundRect">
              <a:avLst>
                <a:gd name="adj" fmla="val 16667"/>
              </a:avLst>
            </a:prstGeom>
            <a:solidFill>
              <a:srgbClr val="E9713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txBox="1"/>
            <p:nvPr/>
          </p:nvSpPr>
          <p:spPr>
            <a:xfrm>
              <a:off x="130678" y="184348"/>
              <a:ext cx="6639156" cy="241560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GB" sz="2600" b="0" i="0" u="none" strike="noStrike" cap="none">
                  <a:solidFill>
                    <a:schemeClr val="lt1"/>
                  </a:solidFill>
                  <a:latin typeface="Arial"/>
                  <a:ea typeface="Arial"/>
                  <a:cs typeface="Arial"/>
                  <a:sym typeface="Arial"/>
                </a:rPr>
                <a:t>Our peatlands have been damaged by humans and animals. We drain the water away to use the land for other purposes, like farming, forestry, or buildings. Sometimes, lots of deer or farming animals can trample the ground too. </a:t>
              </a:r>
              <a:endParaRPr sz="2600" b="0" i="0" u="none" strike="noStrike" cap="none">
                <a:solidFill>
                  <a:schemeClr val="lt1"/>
                </a:solidFill>
                <a:latin typeface="Arial"/>
                <a:ea typeface="Arial"/>
                <a:cs typeface="Arial"/>
                <a:sym typeface="Arial"/>
              </a:endParaRPr>
            </a:p>
          </p:txBody>
        </p:sp>
        <p:sp>
          <p:nvSpPr>
            <p:cNvPr id="99" name="Google Shape;99;p2"/>
            <p:cNvSpPr/>
            <p:nvPr/>
          </p:nvSpPr>
          <p:spPr>
            <a:xfrm>
              <a:off x="0" y="2805510"/>
              <a:ext cx="6900512" cy="2676960"/>
            </a:xfrm>
            <a:prstGeom prst="roundRect">
              <a:avLst>
                <a:gd name="adj" fmla="val 16667"/>
              </a:avLst>
            </a:prstGeom>
            <a:solidFill>
              <a:srgbClr val="18692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txBox="1"/>
            <p:nvPr/>
          </p:nvSpPr>
          <p:spPr>
            <a:xfrm>
              <a:off x="130678" y="2936188"/>
              <a:ext cx="6639156" cy="241560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GB" sz="2600" b="0" i="0" u="none" strike="noStrike" cap="none">
                  <a:solidFill>
                    <a:schemeClr val="lt1"/>
                  </a:solidFill>
                  <a:latin typeface="Arial"/>
                  <a:ea typeface="Arial"/>
                  <a:cs typeface="Arial"/>
                  <a:sym typeface="Arial"/>
                </a:rPr>
                <a:t>Think about grassy areas which lots of people use. Sometimes, the grass dies and just mud is left. This may even happen on your school grounds! That field is damaged, in the same way peatlands can be.</a:t>
              </a:r>
              <a:endParaRPr sz="2600" b="0" i="0" u="none" strike="noStrike" cap="none">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6" name="Google Shape;106;p3"/>
          <p:cNvSpPr txBox="1">
            <a:spLocks noGrp="1"/>
          </p:cNvSpPr>
          <p:nvPr>
            <p:ph type="body" idx="1"/>
          </p:nvPr>
        </p:nvSpPr>
        <p:spPr>
          <a:xfrm>
            <a:off x="741218" y="439728"/>
            <a:ext cx="4394200" cy="5961072"/>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chemeClr val="lt1"/>
              </a:buClr>
              <a:buSzPts val="2400"/>
              <a:buNone/>
            </a:pPr>
            <a:r>
              <a:rPr lang="en-GB" sz="2400"/>
              <a:t>We have different names for different types of damage. </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lt1"/>
              </a:buClr>
              <a:buSzPts val="2400"/>
              <a:buNone/>
            </a:pPr>
            <a:r>
              <a:rPr lang="en-GB" sz="2400"/>
              <a:t>Top Left – Bare Peat (the plants have died and left the soil bare)</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lt1"/>
              </a:buClr>
              <a:buSzPts val="2400"/>
              <a:buNone/>
            </a:pPr>
            <a:r>
              <a:rPr lang="en-GB" sz="2400"/>
              <a:t>Top Right – Hag (a mini cliff of exposed peat)</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lt1"/>
              </a:buClr>
              <a:buSzPts val="2400"/>
              <a:buNone/>
            </a:pPr>
            <a:r>
              <a:rPr lang="en-GB" sz="2400"/>
              <a:t>Bottom Left – Gully (a valley of exposed peat)</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lt1"/>
              </a:buClr>
              <a:buSzPts val="2400"/>
              <a:buNone/>
            </a:pPr>
            <a:r>
              <a:rPr lang="en-GB" sz="2400"/>
              <a:t>Bottom Right – Drain (manmade cut in the land for water to drain, which might turn into a gully)</a:t>
            </a:r>
            <a:endParaRPr/>
          </a:p>
          <a:p>
            <a:pPr marL="0" lvl="0" indent="0" algn="l" rtl="0">
              <a:lnSpc>
                <a:spcPct val="90000"/>
              </a:lnSpc>
              <a:spcBef>
                <a:spcPts val="1000"/>
              </a:spcBef>
              <a:spcAft>
                <a:spcPts val="0"/>
              </a:spcAft>
              <a:buClr>
                <a:schemeClr val="dk1"/>
              </a:buClr>
              <a:buSzPts val="2400"/>
              <a:buNone/>
            </a:pPr>
            <a:endParaRPr sz="2400"/>
          </a:p>
        </p:txBody>
      </p:sp>
      <p:pic>
        <p:nvPicPr>
          <p:cNvPr id="107" name="Google Shape;107;p3" descr="A field of grass and mountains&#10;&#10;Description automatically generated"/>
          <p:cNvPicPr preferRelativeResize="0"/>
          <p:nvPr/>
        </p:nvPicPr>
        <p:blipFill rotWithShape="1">
          <a:blip r:embed="rId3">
            <a:alphaModFix/>
          </a:blip>
          <a:srcRect l="11511" r="15363" b="-4"/>
          <a:stretch/>
        </p:blipFill>
        <p:spPr>
          <a:xfrm>
            <a:off x="5803900" y="10"/>
            <a:ext cx="3250283" cy="3333737"/>
          </a:xfrm>
          <a:custGeom>
            <a:avLst/>
            <a:gdLst/>
            <a:ahLst/>
            <a:cxnLst/>
            <a:rect l="l" t="t" r="r" b="b"/>
            <a:pathLst>
              <a:path w="3250283" h="3333747" extrusionOk="0">
                <a:moveTo>
                  <a:pt x="0" y="0"/>
                </a:moveTo>
                <a:lnTo>
                  <a:pt x="3250283" y="0"/>
                </a:lnTo>
                <a:lnTo>
                  <a:pt x="3250283" y="3333747"/>
                </a:lnTo>
                <a:lnTo>
                  <a:pt x="153881" y="3333747"/>
                </a:lnTo>
                <a:lnTo>
                  <a:pt x="110925" y="3121962"/>
                </a:lnTo>
                <a:cubicBezTo>
                  <a:pt x="7248" y="2570625"/>
                  <a:pt x="-46957" y="1948326"/>
                  <a:pt x="85282" y="1225550"/>
                </a:cubicBezTo>
                <a:cubicBezTo>
                  <a:pt x="7773" y="398992"/>
                  <a:pt x="51080" y="378883"/>
                  <a:pt x="0" y="0"/>
                </a:cubicBezTo>
                <a:close/>
              </a:path>
            </a:pathLst>
          </a:custGeom>
          <a:noFill/>
          <a:ln>
            <a:noFill/>
          </a:ln>
        </p:spPr>
      </p:pic>
      <p:pic>
        <p:nvPicPr>
          <p:cNvPr id="108" name="Google Shape;108;p3"/>
          <p:cNvPicPr preferRelativeResize="0"/>
          <p:nvPr/>
        </p:nvPicPr>
        <p:blipFill rotWithShape="1">
          <a:blip r:embed="rId4">
            <a:alphaModFix/>
          </a:blip>
          <a:srcRect l="16847" r="16847"/>
          <a:stretch/>
        </p:blipFill>
        <p:spPr>
          <a:xfrm>
            <a:off x="9244684" y="10"/>
            <a:ext cx="2947316" cy="3333737"/>
          </a:xfrm>
          <a:custGeom>
            <a:avLst/>
            <a:gdLst/>
            <a:ahLst/>
            <a:cxnLst/>
            <a:rect l="l" t="t" r="r" b="b"/>
            <a:pathLst>
              <a:path w="2947316" h="3333747" extrusionOk="0">
                <a:moveTo>
                  <a:pt x="0" y="0"/>
                </a:moveTo>
                <a:lnTo>
                  <a:pt x="2947316" y="0"/>
                </a:lnTo>
                <a:lnTo>
                  <a:pt x="2947316" y="3333747"/>
                </a:lnTo>
                <a:lnTo>
                  <a:pt x="0" y="3333747"/>
                </a:lnTo>
                <a:close/>
              </a:path>
            </a:pathLst>
          </a:custGeom>
          <a:noFill/>
          <a:ln>
            <a:noFill/>
          </a:ln>
        </p:spPr>
      </p:pic>
      <p:pic>
        <p:nvPicPr>
          <p:cNvPr id="109" name="Google Shape;109;p3" descr="A stream running through a rocky area&#10;&#10;Description automatically generated"/>
          <p:cNvPicPr preferRelativeResize="0"/>
          <p:nvPr/>
        </p:nvPicPr>
        <p:blipFill rotWithShape="1">
          <a:blip r:embed="rId5">
            <a:alphaModFix/>
          </a:blip>
          <a:srcRect r="26874" b="-4"/>
          <a:stretch/>
        </p:blipFill>
        <p:spPr>
          <a:xfrm>
            <a:off x="5803900" y="3524255"/>
            <a:ext cx="3250283" cy="3333745"/>
          </a:xfrm>
          <a:custGeom>
            <a:avLst/>
            <a:gdLst/>
            <a:ahLst/>
            <a:cxnLst/>
            <a:rect l="l" t="t" r="r" b="b"/>
            <a:pathLst>
              <a:path w="3250283" h="3333745" extrusionOk="0">
                <a:moveTo>
                  <a:pt x="197729" y="0"/>
                </a:moveTo>
                <a:lnTo>
                  <a:pt x="3250283" y="0"/>
                </a:lnTo>
                <a:lnTo>
                  <a:pt x="3250283" y="3333745"/>
                </a:lnTo>
                <a:lnTo>
                  <a:pt x="0" y="3333745"/>
                </a:lnTo>
                <a:cubicBezTo>
                  <a:pt x="274943" y="2546345"/>
                  <a:pt x="463273" y="2235195"/>
                  <a:pt x="465050" y="1435095"/>
                </a:cubicBezTo>
                <a:cubicBezTo>
                  <a:pt x="461219" y="1077114"/>
                  <a:pt x="364351" y="694874"/>
                  <a:pt x="260702" y="269789"/>
                </a:cubicBezTo>
                <a:close/>
              </a:path>
            </a:pathLst>
          </a:custGeom>
          <a:noFill/>
          <a:ln>
            <a:noFill/>
          </a:ln>
        </p:spPr>
      </p:pic>
      <p:grpSp>
        <p:nvGrpSpPr>
          <p:cNvPr id="110" name="Google Shape;110;p3"/>
          <p:cNvGrpSpPr/>
          <p:nvPr/>
        </p:nvGrpSpPr>
        <p:grpSpPr>
          <a:xfrm>
            <a:off x="5632358" y="544"/>
            <a:ext cx="874716" cy="6857455"/>
            <a:chOff x="5632358" y="544"/>
            <a:chExt cx="874716" cy="6857455"/>
          </a:xfrm>
        </p:grpSpPr>
        <p:sp>
          <p:nvSpPr>
            <p:cNvPr id="111" name="Google Shape;111;p3"/>
            <p:cNvSpPr/>
            <p:nvPr/>
          </p:nvSpPr>
          <p:spPr>
            <a:xfrm rot="5400000" flipH="1">
              <a:off x="2640988" y="2991914"/>
              <a:ext cx="6857455" cy="874716"/>
            </a:xfrm>
            <a:custGeom>
              <a:avLst/>
              <a:gdLst/>
              <a:ahLst/>
              <a:cxnLst/>
              <a:rect l="l" t="t" r="r" b="b"/>
              <a:pathLst>
                <a:path w="6857455" h="874716" extrusionOk="0">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2" name="Google Shape;112;p3"/>
            <p:cNvSpPr/>
            <p:nvPr/>
          </p:nvSpPr>
          <p:spPr>
            <a:xfrm rot="5400000" flipH="1">
              <a:off x="2640988" y="2991914"/>
              <a:ext cx="6857455" cy="874716"/>
            </a:xfrm>
            <a:custGeom>
              <a:avLst/>
              <a:gdLst/>
              <a:ahLst/>
              <a:cxnLst/>
              <a:rect l="l" t="t" r="r" b="b"/>
              <a:pathLst>
                <a:path w="6857455" h="874716" extrusionOk="0">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6">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13" name="Google Shape;113;p3"/>
          <p:cNvPicPr preferRelativeResize="0"/>
          <p:nvPr/>
        </p:nvPicPr>
        <p:blipFill rotWithShape="1">
          <a:blip r:embed="rId7">
            <a:alphaModFix/>
          </a:blip>
          <a:srcRect l="5043" r="28651"/>
          <a:stretch/>
        </p:blipFill>
        <p:spPr>
          <a:xfrm>
            <a:off x="9244684" y="3524255"/>
            <a:ext cx="2947316" cy="3333745"/>
          </a:xfrm>
          <a:custGeom>
            <a:avLst/>
            <a:gdLst/>
            <a:ahLst/>
            <a:cxnLst/>
            <a:rect l="l" t="t" r="r" b="b"/>
            <a:pathLst>
              <a:path w="2947316" h="3333745" extrusionOk="0">
                <a:moveTo>
                  <a:pt x="0" y="0"/>
                </a:moveTo>
                <a:lnTo>
                  <a:pt x="2947316" y="0"/>
                </a:lnTo>
                <a:lnTo>
                  <a:pt x="2947316" y="3333745"/>
                </a:lnTo>
                <a:lnTo>
                  <a:pt x="0" y="3333745"/>
                </a:ln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9" name="Google Shape;119;p4"/>
          <p:cNvSpPr txBox="1">
            <a:spLocks noGrp="1"/>
          </p:cNvSpPr>
          <p:nvPr>
            <p:ph type="title"/>
          </p:nvPr>
        </p:nvSpPr>
        <p:spPr>
          <a:xfrm>
            <a:off x="635000" y="640823"/>
            <a:ext cx="3418659" cy="5583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000"/>
              <a:buFont typeface="Play"/>
              <a:buNone/>
            </a:pPr>
            <a:r>
              <a:rPr lang="en-GB" sz="5000"/>
              <a:t>Damaged peatlands make climate change and water quality worse.</a:t>
            </a:r>
            <a:endParaRPr/>
          </a:p>
        </p:txBody>
      </p:sp>
      <p:sp>
        <p:nvSpPr>
          <p:cNvPr id="120" name="Google Shape;120;p4"/>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21" name="Google Shape;121;p4"/>
          <p:cNvGrpSpPr/>
          <p:nvPr/>
        </p:nvGrpSpPr>
        <p:grpSpPr>
          <a:xfrm>
            <a:off x="4648018" y="641497"/>
            <a:ext cx="6900512" cy="5534789"/>
            <a:chOff x="0" y="675"/>
            <a:chExt cx="6900512" cy="5534789"/>
          </a:xfrm>
        </p:grpSpPr>
        <p:sp>
          <p:nvSpPr>
            <p:cNvPr id="122" name="Google Shape;122;p4"/>
            <p:cNvSpPr/>
            <p:nvPr/>
          </p:nvSpPr>
          <p:spPr>
            <a:xfrm>
              <a:off x="0" y="675"/>
              <a:ext cx="6900512" cy="1581368"/>
            </a:xfrm>
            <a:prstGeom prst="roundRect">
              <a:avLst>
                <a:gd name="adj" fmla="val 10000"/>
              </a:avLst>
            </a:prstGeom>
            <a:solidFill>
              <a:srgbClr val="E9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478363" y="356483"/>
              <a:ext cx="869752" cy="86975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1826480" y="675"/>
              <a:ext cx="5074031" cy="15813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txBox="1"/>
            <p:nvPr/>
          </p:nvSpPr>
          <p:spPr>
            <a:xfrm>
              <a:off x="1826480" y="675"/>
              <a:ext cx="5074031" cy="1581368"/>
            </a:xfrm>
            <a:prstGeom prst="rect">
              <a:avLst/>
            </a:prstGeom>
            <a:noFill/>
            <a:ln>
              <a:noFill/>
            </a:ln>
          </p:spPr>
          <p:txBody>
            <a:bodyPr spcFirstLastPara="1" wrap="square" lIns="167350" tIns="167350" rIns="167350" bIns="1673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GB" sz="2200" b="0" i="0" u="none" strike="noStrike" cap="none">
                  <a:solidFill>
                    <a:schemeClr val="dk1"/>
                  </a:solidFill>
                  <a:latin typeface="Arial"/>
                  <a:ea typeface="Arial"/>
                  <a:cs typeface="Arial"/>
                  <a:sym typeface="Arial"/>
                </a:rPr>
                <a:t>People are working across Scotland to repair these damaged areas and help the peatland be healthy again. </a:t>
              </a:r>
              <a:endParaRPr sz="2200" b="0" i="0" u="none" strike="noStrike" cap="none">
                <a:solidFill>
                  <a:schemeClr val="dk1"/>
                </a:solidFill>
                <a:latin typeface="Arial"/>
                <a:ea typeface="Arial"/>
                <a:cs typeface="Arial"/>
                <a:sym typeface="Arial"/>
              </a:endParaRPr>
            </a:p>
          </p:txBody>
        </p:sp>
        <p:sp>
          <p:nvSpPr>
            <p:cNvPr id="126" name="Google Shape;126;p4"/>
            <p:cNvSpPr/>
            <p:nvPr/>
          </p:nvSpPr>
          <p:spPr>
            <a:xfrm>
              <a:off x="0" y="1977386"/>
              <a:ext cx="6900512" cy="1581368"/>
            </a:xfrm>
            <a:prstGeom prst="roundRect">
              <a:avLst>
                <a:gd name="adj" fmla="val 10000"/>
              </a:avLst>
            </a:prstGeom>
            <a:solidFill>
              <a:srgbClr val="176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478363" y="2333194"/>
              <a:ext cx="869752" cy="86975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1826480" y="1977386"/>
              <a:ext cx="5074031" cy="15813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txBox="1"/>
            <p:nvPr/>
          </p:nvSpPr>
          <p:spPr>
            <a:xfrm>
              <a:off x="1826480" y="1977386"/>
              <a:ext cx="5074031" cy="1581368"/>
            </a:xfrm>
            <a:prstGeom prst="rect">
              <a:avLst/>
            </a:prstGeom>
            <a:noFill/>
            <a:ln>
              <a:noFill/>
            </a:ln>
          </p:spPr>
          <p:txBody>
            <a:bodyPr spcFirstLastPara="1" wrap="square" lIns="167350" tIns="167350" rIns="167350" bIns="1673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GB" sz="2200" b="0" i="0" u="none" strike="noStrike" cap="none">
                  <a:solidFill>
                    <a:schemeClr val="dk1"/>
                  </a:solidFill>
                  <a:latin typeface="Arial"/>
                  <a:ea typeface="Arial"/>
                  <a:cs typeface="Arial"/>
                  <a:sym typeface="Arial"/>
                </a:rPr>
                <a:t>Each type of damage needs different methods of repair, and each peatland as a whole needs different approaches! </a:t>
              </a:r>
              <a:endParaRPr sz="2200" b="0" i="0" u="none" strike="noStrike" cap="none">
                <a:solidFill>
                  <a:schemeClr val="dk1"/>
                </a:solidFill>
                <a:latin typeface="Arial"/>
                <a:ea typeface="Arial"/>
                <a:cs typeface="Arial"/>
                <a:sym typeface="Arial"/>
              </a:endParaRPr>
            </a:p>
          </p:txBody>
        </p:sp>
        <p:sp>
          <p:nvSpPr>
            <p:cNvPr id="130" name="Google Shape;130;p4"/>
            <p:cNvSpPr/>
            <p:nvPr/>
          </p:nvSpPr>
          <p:spPr>
            <a:xfrm>
              <a:off x="0" y="3954096"/>
              <a:ext cx="6900512" cy="1581368"/>
            </a:xfrm>
            <a:prstGeom prst="roundRect">
              <a:avLst>
                <a:gd name="adj" fmla="val 10000"/>
              </a:avLst>
            </a:prstGeom>
            <a:solidFill>
              <a:srgbClr val="0C9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478363" y="4309904"/>
              <a:ext cx="869752" cy="86975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826480" y="3954096"/>
              <a:ext cx="5074031" cy="15813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1826480" y="3954096"/>
              <a:ext cx="5074031" cy="1581368"/>
            </a:xfrm>
            <a:prstGeom prst="rect">
              <a:avLst/>
            </a:prstGeom>
            <a:noFill/>
            <a:ln>
              <a:noFill/>
            </a:ln>
          </p:spPr>
          <p:txBody>
            <a:bodyPr spcFirstLastPara="1" wrap="square" lIns="167350" tIns="167350" rIns="167350" bIns="167350" anchor="ctr" anchorCtr="0">
              <a:noAutofit/>
            </a:bodyPr>
            <a:lstStyle/>
            <a:p>
              <a:pPr marL="0" marR="0" lvl="0" indent="0" algn="l" rtl="0">
                <a:lnSpc>
                  <a:spcPct val="90000"/>
                </a:lnSpc>
                <a:spcBef>
                  <a:spcPts val="0"/>
                </a:spcBef>
                <a:spcAft>
                  <a:spcPts val="0"/>
                </a:spcAft>
                <a:buClr>
                  <a:schemeClr val="dk1"/>
                </a:buClr>
                <a:buSzPts val="2200"/>
                <a:buFont typeface="Arial"/>
                <a:buNone/>
              </a:pPr>
              <a:r>
                <a:rPr lang="en-GB" sz="2200" b="0" i="0" u="none" strike="noStrike" cap="none">
                  <a:solidFill>
                    <a:schemeClr val="dk1"/>
                  </a:solidFill>
                  <a:latin typeface="Arial"/>
                  <a:ea typeface="Arial"/>
                  <a:cs typeface="Arial"/>
                  <a:sym typeface="Arial"/>
                </a:rPr>
                <a:t>It can be like a complex puzzle to work out the right way to repair each peatland.</a:t>
              </a:r>
              <a:endParaRPr sz="2200" b="0" i="0" u="none" strike="noStrike" cap="non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C0C0C"/>
              </a:solidFill>
              <a:latin typeface="Arial"/>
              <a:ea typeface="Arial"/>
              <a:cs typeface="Arial"/>
              <a:sym typeface="Arial"/>
            </a:endParaRPr>
          </a:p>
        </p:txBody>
      </p:sp>
      <p:sp>
        <p:nvSpPr>
          <p:cNvPr id="139" name="Google Shape;139;p5"/>
          <p:cNvSpPr txBox="1">
            <a:spLocks noGrp="1"/>
          </p:cNvSpPr>
          <p:nvPr>
            <p:ph type="body" idx="1"/>
          </p:nvPr>
        </p:nvSpPr>
        <p:spPr>
          <a:xfrm>
            <a:off x="500331" y="661739"/>
            <a:ext cx="4518134" cy="57090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GB" sz="2000">
                <a:solidFill>
                  <a:schemeClr val="lt1"/>
                </a:solidFill>
              </a:rPr>
              <a:t>We try to stop water flowing through peatlands too quickly, by blocking the drains (top left, peat dam. Top right, plastic dam). We have to use different methods depending on the damage. </a:t>
            </a:r>
            <a:endParaRPr/>
          </a:p>
          <a:p>
            <a:pPr marL="0" lvl="0" indent="0" algn="l" rtl="0">
              <a:lnSpc>
                <a:spcPct val="90000"/>
              </a:lnSpc>
              <a:spcBef>
                <a:spcPts val="1000"/>
              </a:spcBef>
              <a:spcAft>
                <a:spcPts val="0"/>
              </a:spcAft>
              <a:buClr>
                <a:schemeClr val="dk1"/>
              </a:buClr>
              <a:buSzPts val="2000"/>
              <a:buNone/>
            </a:pPr>
            <a:endParaRPr sz="2000">
              <a:solidFill>
                <a:schemeClr val="lt1"/>
              </a:solidFill>
            </a:endParaRPr>
          </a:p>
          <a:p>
            <a:pPr marL="0" lvl="0" indent="0" algn="l" rtl="0">
              <a:lnSpc>
                <a:spcPct val="90000"/>
              </a:lnSpc>
              <a:spcBef>
                <a:spcPts val="1000"/>
              </a:spcBef>
              <a:spcAft>
                <a:spcPts val="0"/>
              </a:spcAft>
              <a:buClr>
                <a:schemeClr val="lt1"/>
              </a:buClr>
              <a:buSzPts val="2000"/>
              <a:buNone/>
            </a:pPr>
            <a:r>
              <a:rPr lang="en-GB" sz="2000">
                <a:solidFill>
                  <a:schemeClr val="lt1"/>
                </a:solidFill>
              </a:rPr>
              <a:t>Steep hags and gullies are made less steep by diggers (bottom left)</a:t>
            </a:r>
            <a:endParaRPr/>
          </a:p>
          <a:p>
            <a:pPr marL="0" lvl="0" indent="0" algn="l" rtl="0">
              <a:lnSpc>
                <a:spcPct val="90000"/>
              </a:lnSpc>
              <a:spcBef>
                <a:spcPts val="1000"/>
              </a:spcBef>
              <a:spcAft>
                <a:spcPts val="0"/>
              </a:spcAft>
              <a:buClr>
                <a:schemeClr val="dk1"/>
              </a:buClr>
              <a:buSzPts val="2000"/>
              <a:buNone/>
            </a:pPr>
            <a:endParaRPr sz="2000">
              <a:solidFill>
                <a:schemeClr val="lt1"/>
              </a:solidFill>
            </a:endParaRPr>
          </a:p>
          <a:p>
            <a:pPr marL="0" lvl="0" indent="0" algn="l" rtl="0">
              <a:lnSpc>
                <a:spcPct val="90000"/>
              </a:lnSpc>
              <a:spcBef>
                <a:spcPts val="1000"/>
              </a:spcBef>
              <a:spcAft>
                <a:spcPts val="0"/>
              </a:spcAft>
              <a:buClr>
                <a:schemeClr val="lt1"/>
              </a:buClr>
              <a:buSzPts val="2000"/>
              <a:buNone/>
            </a:pPr>
            <a:r>
              <a:rPr lang="en-GB" sz="2000">
                <a:solidFill>
                  <a:schemeClr val="lt1"/>
                </a:solidFill>
              </a:rPr>
              <a:t>We might put thick nets over bare areas to help protect them and put peatland plants in them to help the vegetation return.</a:t>
            </a:r>
            <a:endParaRPr/>
          </a:p>
          <a:p>
            <a:pPr marL="0" lvl="0" indent="0" algn="l" rtl="0">
              <a:lnSpc>
                <a:spcPct val="90000"/>
              </a:lnSpc>
              <a:spcBef>
                <a:spcPts val="1000"/>
              </a:spcBef>
              <a:spcAft>
                <a:spcPts val="0"/>
              </a:spcAft>
              <a:buClr>
                <a:schemeClr val="dk1"/>
              </a:buClr>
              <a:buSzPts val="2000"/>
              <a:buNone/>
            </a:pPr>
            <a:endParaRPr sz="2000">
              <a:solidFill>
                <a:schemeClr val="lt1"/>
              </a:solidFill>
            </a:endParaRPr>
          </a:p>
          <a:p>
            <a:pPr marL="0" lvl="0" indent="0" algn="l" rtl="0">
              <a:lnSpc>
                <a:spcPct val="90000"/>
              </a:lnSpc>
              <a:spcBef>
                <a:spcPts val="1000"/>
              </a:spcBef>
              <a:spcAft>
                <a:spcPts val="0"/>
              </a:spcAft>
              <a:buClr>
                <a:schemeClr val="lt1"/>
              </a:buClr>
              <a:buSzPts val="2000"/>
              <a:buNone/>
            </a:pPr>
            <a:r>
              <a:rPr lang="en-GB" sz="2000">
                <a:solidFill>
                  <a:schemeClr val="lt1"/>
                </a:solidFill>
              </a:rPr>
              <a:t>There are just some of the methods we use.</a:t>
            </a:r>
            <a:endParaRPr/>
          </a:p>
        </p:txBody>
      </p:sp>
      <p:pic>
        <p:nvPicPr>
          <p:cNvPr id="140" name="Google Shape;140;p5" descr="A yellow excavator on a field&#10;&#10;Description automatically generated"/>
          <p:cNvPicPr preferRelativeResize="0"/>
          <p:nvPr/>
        </p:nvPicPr>
        <p:blipFill rotWithShape="1">
          <a:blip r:embed="rId3">
            <a:alphaModFix/>
          </a:blip>
          <a:srcRect l="22558" r="144" b="-4"/>
          <a:stretch/>
        </p:blipFill>
        <p:spPr>
          <a:xfrm>
            <a:off x="5848580" y="3077009"/>
            <a:ext cx="3184061" cy="3780991"/>
          </a:xfrm>
          <a:prstGeom prst="rect">
            <a:avLst/>
          </a:prstGeom>
          <a:noFill/>
          <a:ln>
            <a:noFill/>
          </a:ln>
        </p:spPr>
      </p:pic>
      <p:pic>
        <p:nvPicPr>
          <p:cNvPr id="141" name="Google Shape;141;p5" descr="A person standing in a field&#10;&#10;Description automatically generated"/>
          <p:cNvPicPr preferRelativeResize="0"/>
          <p:nvPr/>
        </p:nvPicPr>
        <p:blipFill rotWithShape="1">
          <a:blip r:embed="rId4">
            <a:alphaModFix/>
          </a:blip>
          <a:srcRect l="11884" r="10562" b="-3"/>
          <a:stretch/>
        </p:blipFill>
        <p:spPr>
          <a:xfrm>
            <a:off x="9007945" y="3077009"/>
            <a:ext cx="3184061" cy="3780991"/>
          </a:xfrm>
          <a:prstGeom prst="rect">
            <a:avLst/>
          </a:prstGeom>
          <a:noFill/>
          <a:ln>
            <a:noFill/>
          </a:ln>
        </p:spPr>
      </p:pic>
      <p:pic>
        <p:nvPicPr>
          <p:cNvPr id="142" name="Google Shape;142;p5"/>
          <p:cNvPicPr preferRelativeResize="0"/>
          <p:nvPr/>
        </p:nvPicPr>
        <p:blipFill rotWithShape="1">
          <a:blip r:embed="rId5">
            <a:alphaModFix/>
          </a:blip>
          <a:srcRect l="16584" t="5133" r="20789" b="9755"/>
          <a:stretch/>
        </p:blipFill>
        <p:spPr>
          <a:xfrm>
            <a:off x="5823880" y="6265"/>
            <a:ext cx="3184059" cy="3070745"/>
          </a:xfrm>
          <a:prstGeom prst="rect">
            <a:avLst/>
          </a:prstGeom>
          <a:noFill/>
          <a:ln>
            <a:noFill/>
          </a:ln>
        </p:spPr>
      </p:pic>
      <p:pic>
        <p:nvPicPr>
          <p:cNvPr id="143" name="Google Shape;143;p5" descr="A metal fence in the middle of a forest&#10;&#10;Description automatically generated"/>
          <p:cNvPicPr preferRelativeResize="0"/>
          <p:nvPr/>
        </p:nvPicPr>
        <p:blipFill rotWithShape="1">
          <a:blip r:embed="rId6">
            <a:alphaModFix/>
          </a:blip>
          <a:srcRect r="10943" b="5"/>
          <a:stretch/>
        </p:blipFill>
        <p:spPr>
          <a:xfrm rot="5400000">
            <a:off x="9061469" y="-53520"/>
            <a:ext cx="3077011" cy="3184053"/>
          </a:xfrm>
          <a:prstGeom prst="rect">
            <a:avLst/>
          </a:prstGeom>
          <a:noFill/>
          <a:ln>
            <a:noFill/>
          </a:ln>
        </p:spPr>
      </p:pic>
      <p:cxnSp>
        <p:nvCxnSpPr>
          <p:cNvPr id="144" name="Google Shape;144;p5"/>
          <p:cNvCxnSpPr/>
          <p:nvPr/>
        </p:nvCxnSpPr>
        <p:spPr>
          <a:xfrm>
            <a:off x="9007949" y="0"/>
            <a:ext cx="0" cy="6858000"/>
          </a:xfrm>
          <a:prstGeom prst="straightConnector1">
            <a:avLst/>
          </a:prstGeom>
          <a:noFill/>
          <a:ln w="12700" cap="flat" cmpd="sng">
            <a:solidFill>
              <a:schemeClr val="accent2"/>
            </a:solidFill>
            <a:prstDash val="solid"/>
            <a:miter lim="800000"/>
            <a:headEnd type="none" w="sm" len="sm"/>
            <a:tailEnd type="none" w="sm" len="sm"/>
          </a:ln>
        </p:spPr>
      </p:cxnSp>
      <p:cxnSp>
        <p:nvCxnSpPr>
          <p:cNvPr id="145" name="Google Shape;145;p5"/>
          <p:cNvCxnSpPr/>
          <p:nvPr/>
        </p:nvCxnSpPr>
        <p:spPr>
          <a:xfrm rot="10800000">
            <a:off x="5832000" y="3077010"/>
            <a:ext cx="6360000" cy="0"/>
          </a:xfrm>
          <a:prstGeom prst="straightConnector1">
            <a:avLst/>
          </a:prstGeom>
          <a:noFill/>
          <a:ln w="12700" cap="flat" cmpd="sng">
            <a:solidFill>
              <a:schemeClr val="accent2"/>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1" name="Google Shape;151;p6"/>
          <p:cNvSpPr txBox="1">
            <a:spLocks noGrp="1"/>
          </p:cNvSpPr>
          <p:nvPr>
            <p:ph type="title"/>
          </p:nvPr>
        </p:nvSpPr>
        <p:spPr>
          <a:xfrm>
            <a:off x="841248" y="256032"/>
            <a:ext cx="10506456" cy="10149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Play"/>
              <a:buNone/>
            </a:pPr>
            <a:r>
              <a:rPr lang="en-GB"/>
              <a:t>Fixing the damage done is a complex puzzle…</a:t>
            </a:r>
            <a:endParaRPr/>
          </a:p>
        </p:txBody>
      </p:sp>
      <p:sp>
        <p:nvSpPr>
          <p:cNvPr id="152" name="Google Shape;152;p6"/>
          <p:cNvSpPr/>
          <p:nvPr/>
        </p:nvSpPr>
        <p:spPr>
          <a:xfrm>
            <a:off x="865953" y="1634502"/>
            <a:ext cx="10451592"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3" name="Google Shape;153;p6"/>
          <p:cNvSpPr/>
          <p:nvPr/>
        </p:nvSpPr>
        <p:spPr>
          <a:xfrm rot="10800000" flipH="1">
            <a:off x="841248" y="1538176"/>
            <a:ext cx="1873457" cy="10981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54" name="Google Shape;154;p6"/>
          <p:cNvGrpSpPr/>
          <p:nvPr/>
        </p:nvGrpSpPr>
        <p:grpSpPr>
          <a:xfrm>
            <a:off x="838200" y="1929670"/>
            <a:ext cx="10515600" cy="4350715"/>
            <a:chOff x="0" y="3404"/>
            <a:chExt cx="10515600" cy="4350715"/>
          </a:xfrm>
        </p:grpSpPr>
        <p:sp>
          <p:nvSpPr>
            <p:cNvPr id="155" name="Google Shape;155;p6"/>
            <p:cNvSpPr/>
            <p:nvPr/>
          </p:nvSpPr>
          <p:spPr>
            <a:xfrm>
              <a:off x="0" y="3404"/>
              <a:ext cx="10515600" cy="725119"/>
            </a:xfrm>
            <a:prstGeom prst="roundRect">
              <a:avLst>
                <a:gd name="adj" fmla="val 10000"/>
              </a:avLst>
            </a:prstGeom>
            <a:solidFill>
              <a:srgbClr val="E9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19348" y="166556"/>
              <a:ext cx="398815" cy="39881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37512" y="3404"/>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txBox="1"/>
            <p:nvPr/>
          </p:nvSpPr>
          <p:spPr>
            <a:xfrm>
              <a:off x="837512" y="3404"/>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GB" sz="1900" b="0" i="0" u="none" strike="noStrike" cap="none">
                  <a:solidFill>
                    <a:schemeClr val="dk1"/>
                  </a:solidFill>
                  <a:latin typeface="Arial"/>
                  <a:ea typeface="Arial"/>
                  <a:cs typeface="Arial"/>
                  <a:sym typeface="Arial"/>
                </a:rPr>
                <a:t>First, people need to map and survey the peatland. They will see how deep the peatland is and note as much of the damage as possible. </a:t>
              </a:r>
              <a:endParaRPr sz="1900" b="0" i="0" u="none" strike="noStrike" cap="none">
                <a:solidFill>
                  <a:schemeClr val="dk1"/>
                </a:solidFill>
                <a:latin typeface="Arial"/>
                <a:ea typeface="Arial"/>
                <a:cs typeface="Arial"/>
                <a:sym typeface="Arial"/>
              </a:endParaRPr>
            </a:p>
          </p:txBody>
        </p:sp>
        <p:sp>
          <p:nvSpPr>
            <p:cNvPr id="159" name="Google Shape;159;p6"/>
            <p:cNvSpPr/>
            <p:nvPr/>
          </p:nvSpPr>
          <p:spPr>
            <a:xfrm>
              <a:off x="0" y="909803"/>
              <a:ext cx="10515600" cy="725119"/>
            </a:xfrm>
            <a:prstGeom prst="roundRect">
              <a:avLst>
                <a:gd name="adj" fmla="val 10000"/>
              </a:avLst>
            </a:prstGeom>
            <a:solidFill>
              <a:srgbClr val="176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19348" y="1072955"/>
              <a:ext cx="398815" cy="39881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837512" y="909803"/>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txBox="1"/>
            <p:nvPr/>
          </p:nvSpPr>
          <p:spPr>
            <a:xfrm>
              <a:off x="837512" y="909803"/>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GB" sz="1900" b="0" i="0" u="none" strike="noStrike" cap="none">
                  <a:solidFill>
                    <a:schemeClr val="dk1"/>
                  </a:solidFill>
                  <a:latin typeface="Arial"/>
                  <a:ea typeface="Arial"/>
                  <a:cs typeface="Arial"/>
                  <a:sym typeface="Arial"/>
                </a:rPr>
                <a:t>They will make a plan and find contractors, who use machines like diggers, to do the work. </a:t>
              </a:r>
              <a:endParaRPr sz="1900" b="0" i="0" u="none" strike="noStrike" cap="none">
                <a:solidFill>
                  <a:schemeClr val="dk1"/>
                </a:solidFill>
                <a:latin typeface="Arial"/>
                <a:ea typeface="Arial"/>
                <a:cs typeface="Arial"/>
                <a:sym typeface="Arial"/>
              </a:endParaRPr>
            </a:p>
          </p:txBody>
        </p:sp>
        <p:sp>
          <p:nvSpPr>
            <p:cNvPr id="163" name="Google Shape;163;p6"/>
            <p:cNvSpPr/>
            <p:nvPr/>
          </p:nvSpPr>
          <p:spPr>
            <a:xfrm>
              <a:off x="0" y="1816202"/>
              <a:ext cx="10515600" cy="725119"/>
            </a:xfrm>
            <a:prstGeom prst="roundRect">
              <a:avLst>
                <a:gd name="adj" fmla="val 10000"/>
              </a:avLst>
            </a:prstGeom>
            <a:solidFill>
              <a:srgbClr val="0C9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19348" y="1979354"/>
              <a:ext cx="398815" cy="39881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837512" y="1816202"/>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txBox="1"/>
            <p:nvPr/>
          </p:nvSpPr>
          <p:spPr>
            <a:xfrm>
              <a:off x="837512" y="1816202"/>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GB" sz="1900" b="0" i="0" u="none" strike="noStrike" cap="none">
                  <a:solidFill>
                    <a:schemeClr val="dk1"/>
                  </a:solidFill>
                  <a:latin typeface="Arial"/>
                  <a:ea typeface="Arial"/>
                  <a:cs typeface="Arial"/>
                  <a:sym typeface="Arial"/>
                </a:rPr>
                <a:t>The contractors get their machines on site and follow the plan, with regular check ups from the planners. </a:t>
              </a:r>
              <a:endParaRPr sz="1900" b="0" i="0" u="none" strike="noStrike" cap="none">
                <a:solidFill>
                  <a:schemeClr val="dk1"/>
                </a:solidFill>
                <a:latin typeface="Arial"/>
                <a:ea typeface="Arial"/>
                <a:cs typeface="Arial"/>
                <a:sym typeface="Arial"/>
              </a:endParaRPr>
            </a:p>
          </p:txBody>
        </p:sp>
        <p:sp>
          <p:nvSpPr>
            <p:cNvPr id="167" name="Google Shape;167;p6"/>
            <p:cNvSpPr/>
            <p:nvPr/>
          </p:nvSpPr>
          <p:spPr>
            <a:xfrm>
              <a:off x="0" y="2722601"/>
              <a:ext cx="10515600" cy="725119"/>
            </a:xfrm>
            <a:prstGeom prst="roundRect">
              <a:avLst>
                <a:gd name="adj" fmla="val 10000"/>
              </a:avLst>
            </a:prstGeom>
            <a:solidFill>
              <a:srgbClr val="A02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219348" y="2885753"/>
              <a:ext cx="398815" cy="39881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837512" y="2722601"/>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txBox="1"/>
            <p:nvPr/>
          </p:nvSpPr>
          <p:spPr>
            <a:xfrm>
              <a:off x="837512" y="2722601"/>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GB" sz="1900" b="0" i="0" u="none" strike="noStrike" cap="none">
                  <a:solidFill>
                    <a:schemeClr val="dk1"/>
                  </a:solidFill>
                  <a:latin typeface="Arial"/>
                  <a:ea typeface="Arial"/>
                  <a:cs typeface="Arial"/>
                  <a:sym typeface="Arial"/>
                </a:rPr>
                <a:t>The work has to get done before birds start breeding, as a lot of peatland birds nest on the ground.</a:t>
              </a:r>
              <a:endParaRPr sz="1900" b="0" i="0" u="none" strike="noStrike" cap="none">
                <a:solidFill>
                  <a:schemeClr val="dk1"/>
                </a:solidFill>
                <a:latin typeface="Arial"/>
                <a:ea typeface="Arial"/>
                <a:cs typeface="Arial"/>
                <a:sym typeface="Arial"/>
              </a:endParaRPr>
            </a:p>
          </p:txBody>
        </p:sp>
        <p:sp>
          <p:nvSpPr>
            <p:cNvPr id="171" name="Google Shape;171;p6"/>
            <p:cNvSpPr/>
            <p:nvPr/>
          </p:nvSpPr>
          <p:spPr>
            <a:xfrm>
              <a:off x="0" y="3629000"/>
              <a:ext cx="10515600" cy="725119"/>
            </a:xfrm>
            <a:prstGeom prst="roundRect">
              <a:avLst>
                <a:gd name="adj" fmla="val 10000"/>
              </a:avLst>
            </a:prstGeom>
            <a:solidFill>
              <a:srgbClr val="4EA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19348" y="3792152"/>
              <a:ext cx="398815" cy="398815"/>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837512" y="3629000"/>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txBox="1"/>
            <p:nvPr/>
          </p:nvSpPr>
          <p:spPr>
            <a:xfrm>
              <a:off x="837512" y="3629000"/>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GB" sz="1900" b="0" i="0" u="none" strike="noStrike" cap="none">
                  <a:solidFill>
                    <a:schemeClr val="dk1"/>
                  </a:solidFill>
                  <a:latin typeface="Arial"/>
                  <a:ea typeface="Arial"/>
                  <a:cs typeface="Arial"/>
                  <a:sym typeface="Arial"/>
                </a:rPr>
                <a:t>Finally, the planners and contractors agree that the work is done. They might visit the peatland again later to check on how the peatland is recovering.</a:t>
              </a:r>
              <a:endParaRPr sz="1900" b="0" i="0" u="none" strike="noStrike" cap="none">
                <a:solidFill>
                  <a:schemeClr val="dk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0" name="Google Shape;180;p7"/>
          <p:cNvSpPr/>
          <p:nvPr/>
        </p:nvSpPr>
        <p:spPr>
          <a:xfrm flipH="1">
            <a:off x="2" y="0"/>
            <a:ext cx="12191998" cy="1575955"/>
          </a:xfrm>
          <a:prstGeom prst="rect">
            <a:avLst/>
          </a:prstGeom>
          <a:gradFill>
            <a:gsLst>
              <a:gs pos="0">
                <a:srgbClr val="000000">
                  <a:alpha val="95686"/>
                </a:srgbClr>
              </a:gs>
              <a:gs pos="100000">
                <a:srgbClr val="0F486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7"/>
          <p:cNvSpPr/>
          <p:nvPr/>
        </p:nvSpPr>
        <p:spPr>
          <a:xfrm rot="10800000" flipH="1">
            <a:off x="8128857" y="0"/>
            <a:ext cx="4063143" cy="1576412"/>
          </a:xfrm>
          <a:prstGeom prst="rect">
            <a:avLst/>
          </a:prstGeom>
          <a:gradFill>
            <a:gsLst>
              <a:gs pos="0">
                <a:srgbClr val="0A3041">
                  <a:alpha val="67843"/>
                </a:srgbClr>
              </a:gs>
              <a:gs pos="19000">
                <a:srgbClr val="0A3041">
                  <a:alpha val="67843"/>
                </a:srgbClr>
              </a:gs>
              <a:gs pos="100000">
                <a:srgbClr val="156082">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2" name="Google Shape;182;p7"/>
          <p:cNvSpPr/>
          <p:nvPr/>
        </p:nvSpPr>
        <p:spPr>
          <a:xfrm rot="5400000">
            <a:off x="5307777" y="-5307778"/>
            <a:ext cx="1576446" cy="12192002"/>
          </a:xfrm>
          <a:prstGeom prst="rect">
            <a:avLst/>
          </a:prstGeom>
          <a:gradFill>
            <a:gsLst>
              <a:gs pos="0">
                <a:srgbClr val="156082">
                  <a:alpha val="0"/>
                </a:srgbClr>
              </a:gs>
              <a:gs pos="23000">
                <a:srgbClr val="156082">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3" name="Google Shape;183;p7"/>
          <p:cNvSpPr txBox="1">
            <a:spLocks noGrp="1"/>
          </p:cNvSpPr>
          <p:nvPr>
            <p:ph type="title"/>
          </p:nvPr>
        </p:nvSpPr>
        <p:spPr>
          <a:xfrm>
            <a:off x="1371597" y="348865"/>
            <a:ext cx="10044023" cy="877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Play"/>
              <a:buNone/>
            </a:pPr>
            <a:r>
              <a:rPr lang="en-GB" sz="4000">
                <a:solidFill>
                  <a:srgbClr val="FFFFFF"/>
                </a:solidFill>
              </a:rPr>
              <a:t>In your lesson… </a:t>
            </a:r>
            <a:endParaRPr/>
          </a:p>
        </p:txBody>
      </p:sp>
      <p:grpSp>
        <p:nvGrpSpPr>
          <p:cNvPr id="184" name="Google Shape;184;p7"/>
          <p:cNvGrpSpPr/>
          <p:nvPr/>
        </p:nvGrpSpPr>
        <p:grpSpPr>
          <a:xfrm>
            <a:off x="669101" y="2689277"/>
            <a:ext cx="10877738" cy="3039408"/>
            <a:chOff x="25045" y="576698"/>
            <a:chExt cx="10877738" cy="3039408"/>
          </a:xfrm>
        </p:grpSpPr>
        <p:sp>
          <p:nvSpPr>
            <p:cNvPr id="185" name="Google Shape;185;p7"/>
            <p:cNvSpPr/>
            <p:nvPr/>
          </p:nvSpPr>
          <p:spPr>
            <a:xfrm>
              <a:off x="1346544" y="576698"/>
              <a:ext cx="1323440" cy="132344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25045" y="2356106"/>
              <a:ext cx="3966439" cy="126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txBox="1"/>
            <p:nvPr/>
          </p:nvSpPr>
          <p:spPr>
            <a:xfrm>
              <a:off x="25045" y="2356106"/>
              <a:ext cx="3966439" cy="126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You will be working through problems as if you’re the planner in this process. You’ll be finding out how much everything costs and making sure you can afford to repair the peatland. </a:t>
              </a:r>
              <a:endParaRPr sz="1800" b="0" i="0" u="none" strike="noStrike" cap="none">
                <a:solidFill>
                  <a:schemeClr val="dk1"/>
                </a:solidFill>
                <a:latin typeface="Arial"/>
                <a:ea typeface="Arial"/>
                <a:cs typeface="Arial"/>
                <a:sym typeface="Arial"/>
              </a:endParaRPr>
            </a:p>
          </p:txBody>
        </p:sp>
        <p:sp>
          <p:nvSpPr>
            <p:cNvPr id="188" name="Google Shape;188;p7"/>
            <p:cNvSpPr/>
            <p:nvPr/>
          </p:nvSpPr>
          <p:spPr>
            <a:xfrm>
              <a:off x="5314924" y="576698"/>
              <a:ext cx="1323440" cy="132344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4506155" y="2356106"/>
              <a:ext cx="2940978" cy="126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txBox="1"/>
            <p:nvPr/>
          </p:nvSpPr>
          <p:spPr>
            <a:xfrm>
              <a:off x="4506155" y="2356106"/>
              <a:ext cx="2940978" cy="126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You might be surprised by some of the things the planners and contractors have to think about, and charge for!</a:t>
              </a:r>
              <a:endParaRPr sz="1800" b="0" i="0" u="none" strike="noStrike" cap="none">
                <a:solidFill>
                  <a:schemeClr val="dk1"/>
                </a:solidFill>
                <a:latin typeface="Arial"/>
                <a:ea typeface="Arial"/>
                <a:cs typeface="Arial"/>
                <a:sym typeface="Arial"/>
              </a:endParaRPr>
            </a:p>
          </p:txBody>
        </p:sp>
        <p:sp>
          <p:nvSpPr>
            <p:cNvPr id="191" name="Google Shape;191;p7"/>
            <p:cNvSpPr/>
            <p:nvPr/>
          </p:nvSpPr>
          <p:spPr>
            <a:xfrm>
              <a:off x="8770574" y="576698"/>
              <a:ext cx="1323440" cy="132344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7961805" y="2356106"/>
              <a:ext cx="2940978" cy="126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txBox="1"/>
            <p:nvPr/>
          </p:nvSpPr>
          <p:spPr>
            <a:xfrm>
              <a:off x="7961805" y="2356106"/>
              <a:ext cx="2940978" cy="126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Can you successfully repair a peatland fully with the money you have? </a:t>
              </a: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561</Words>
  <Application>Microsoft Office PowerPoint</Application>
  <PresentationFormat>Widescreen</PresentationFormat>
  <Paragraphs>39</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Play</vt:lpstr>
      <vt:lpstr>Office Theme</vt:lpstr>
      <vt:lpstr>Our Peatlands</vt:lpstr>
      <vt:lpstr>Damaged peatlands</vt:lpstr>
      <vt:lpstr>PowerPoint Presentation</vt:lpstr>
      <vt:lpstr>Damaged peatlands make climate change and water quality worse.</vt:lpstr>
      <vt:lpstr>PowerPoint Presentation</vt:lpstr>
      <vt:lpstr>Fixing the damage done is a complex puzzle…</vt:lpstr>
      <vt:lpstr>In your lesson…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Carys Mainprize</dc:creator>
  <cp:lastModifiedBy>Carys Mainprize</cp:lastModifiedBy>
  <cp:revision>1</cp:revision>
  <dcterms:created xsi:type="dcterms:W3CDTF">2024-12-06T11:40:09Z</dcterms:created>
  <dcterms:modified xsi:type="dcterms:W3CDTF">2025-04-08T13:15:05Z</dcterms:modified>
</cp:coreProperties>
</file>