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3_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8288000" cy="10287000"/>
  <p:notesSz cx="6858000" cy="9144000"/>
  <p:embeddedFontLst>
    <p:embeddedFont>
      <p:font typeface="Barriecito" panose="020B0604020202020204" charset="0"/>
      <p:regular r:id="rId16"/>
    </p:embeddedFont>
    <p:embeddedFont>
      <p:font typeface="Slope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F47553-0934-1AEE-E22D-DA90CBF9E17B}" name="Phoebe Gray" initials="PG" userId="S::p.gray@carboncentre.org::f9a60658-a1e4-4c05-a4ed-b7d75f0b31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1E3F2-C361-42A6-934D-A5DE90BC8F2C}" v="74" dt="2025-12-04T12:19:20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EF34F4-A662-445A-A0FB-0F45AA3A768A}" authorId="{4DF47553-0934-1AEE-E22D-DA90CBF9E17B}" status="resolved" created="2025-12-01T13:45:02.627" complete="100000">
    <pc:sldMkLst xmlns:pc="http://schemas.microsoft.com/office/powerpoint/2013/main/command">
      <pc:docMk/>
      <pc:sldMk cId="0" sldId="259"/>
    </pc:sldMkLst>
    <p188:txBody>
      <a:bodyPr/>
      <a:lstStyle/>
      <a:p>
        <a:r>
          <a:rPr lang="en-GB"/>
          <a:t>Could add climate change impacts (not sure if needed?) such as increasing water temperatures = growth of algal blooms , which block sunlight and reduced oxygen levels  Also droughts and floods change river flow impacting habitats etc.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microsoft.com/office/2018/10/relationships/comments" Target="../comments/modernComment_103_0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1.png"/><Relationship Id="rId5" Type="http://schemas.openxmlformats.org/officeDocument/2006/relationships/image" Target="../media/image23.png"/><Relationship Id="rId15" Type="http://schemas.openxmlformats.org/officeDocument/2006/relationships/image" Target="../media/image27.png"/><Relationship Id="rId10" Type="http://schemas.openxmlformats.org/officeDocument/2006/relationships/image" Target="../media/image20.svg"/><Relationship Id="rId4" Type="http://schemas.openxmlformats.org/officeDocument/2006/relationships/image" Target="../media/image2.svg"/><Relationship Id="rId9" Type="http://schemas.openxmlformats.org/officeDocument/2006/relationships/image" Target="../media/image19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4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2.svg"/><Relationship Id="rId5" Type="http://schemas.openxmlformats.org/officeDocument/2006/relationships/image" Target="../media/image30.sv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49.svg"/><Relationship Id="rId15" Type="http://schemas.openxmlformats.org/officeDocument/2006/relationships/image" Target="../media/image51.svg"/><Relationship Id="rId10" Type="http://schemas.openxmlformats.org/officeDocument/2006/relationships/image" Target="../media/image21.png"/><Relationship Id="rId4" Type="http://schemas.openxmlformats.org/officeDocument/2006/relationships/image" Target="../media/image48.png"/><Relationship Id="rId9" Type="http://schemas.openxmlformats.org/officeDocument/2006/relationships/image" Target="../media/image20.sv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sv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438"/>
            <a:ext cx="18288000" cy="10215562"/>
          </a:xfrm>
          <a:custGeom>
            <a:avLst/>
            <a:gdLst/>
            <a:ahLst/>
            <a:cxnLst/>
            <a:rect l="l" t="t" r="r" b="b"/>
            <a:pathLst>
              <a:path w="18288000" h="10215562">
                <a:moveTo>
                  <a:pt x="0" y="0"/>
                </a:moveTo>
                <a:lnTo>
                  <a:pt x="18288000" y="0"/>
                </a:lnTo>
                <a:lnTo>
                  <a:pt x="18288000" y="10215562"/>
                </a:lnTo>
                <a:lnTo>
                  <a:pt x="0" y="1021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951" b="-690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5330405">
            <a:off x="-601188" y="-557290"/>
            <a:ext cx="10802996" cy="11401579"/>
          </a:xfrm>
          <a:custGeom>
            <a:avLst/>
            <a:gdLst/>
            <a:ahLst/>
            <a:cxnLst/>
            <a:rect l="l" t="t" r="r" b="b"/>
            <a:pathLst>
              <a:path w="10802996" h="11401579">
                <a:moveTo>
                  <a:pt x="0" y="0"/>
                </a:moveTo>
                <a:lnTo>
                  <a:pt x="10802996" y="0"/>
                </a:lnTo>
                <a:lnTo>
                  <a:pt x="10802996" y="11401580"/>
                </a:lnTo>
                <a:lnTo>
                  <a:pt x="0" y="11401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8571716" y="1028700"/>
            <a:ext cx="12483871" cy="10032493"/>
          </a:xfrm>
          <a:custGeom>
            <a:avLst/>
            <a:gdLst/>
            <a:ahLst/>
            <a:cxnLst/>
            <a:rect l="l" t="t" r="r" b="b"/>
            <a:pathLst>
              <a:path w="12483871" h="10032493">
                <a:moveTo>
                  <a:pt x="0" y="0"/>
                </a:moveTo>
                <a:lnTo>
                  <a:pt x="12483871" y="0"/>
                </a:lnTo>
                <a:lnTo>
                  <a:pt x="12483871" y="10032493"/>
                </a:lnTo>
                <a:lnTo>
                  <a:pt x="0" y="100324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413686" y="1808102"/>
            <a:ext cx="7463119" cy="333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94"/>
              </a:lnSpc>
              <a:spcBef>
                <a:spcPct val="0"/>
              </a:spcBef>
            </a:pPr>
            <a:r>
              <a:rPr lang="en-US" sz="10911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Healthy Rivers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77039" y="5679023"/>
            <a:ext cx="5532090" cy="103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Slopes"/>
                <a:ea typeface="Slopes"/>
                <a:cs typeface="Slopes"/>
                <a:sym typeface="Slopes"/>
              </a:rPr>
              <a:t>&amp; why they matter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438"/>
            <a:ext cx="18288000" cy="10215562"/>
          </a:xfrm>
          <a:custGeom>
            <a:avLst/>
            <a:gdLst/>
            <a:ahLst/>
            <a:cxnLst/>
            <a:rect l="l" t="t" r="r" b="b"/>
            <a:pathLst>
              <a:path w="18288000" h="10215562">
                <a:moveTo>
                  <a:pt x="0" y="0"/>
                </a:moveTo>
                <a:lnTo>
                  <a:pt x="18288000" y="0"/>
                </a:lnTo>
                <a:lnTo>
                  <a:pt x="18288000" y="10215562"/>
                </a:lnTo>
                <a:lnTo>
                  <a:pt x="0" y="1021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951" b="-690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5330405">
            <a:off x="2524005" y="-2442784"/>
            <a:ext cx="14133254" cy="14916363"/>
          </a:xfrm>
          <a:custGeom>
            <a:avLst/>
            <a:gdLst/>
            <a:ahLst/>
            <a:cxnLst/>
            <a:rect l="l" t="t" r="r" b="b"/>
            <a:pathLst>
              <a:path w="14133254" h="14916363">
                <a:moveTo>
                  <a:pt x="0" y="0"/>
                </a:moveTo>
                <a:lnTo>
                  <a:pt x="14133254" y="0"/>
                </a:lnTo>
                <a:lnTo>
                  <a:pt x="14133254" y="14916363"/>
                </a:lnTo>
                <a:lnTo>
                  <a:pt x="0" y="149163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4378518" y="923925"/>
            <a:ext cx="9843970" cy="798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Slopes"/>
                <a:ea typeface="Slopes"/>
                <a:cs typeface="Slopes"/>
                <a:sym typeface="Slopes"/>
              </a:rPr>
              <a:t>Understanding if a river is healthy or not means we can work on protecting it and its wildlife - with this type of survey we could even see which areas of the river need the most help. </a:t>
            </a:r>
          </a:p>
          <a:p>
            <a:pPr algn="ctr">
              <a:lnSpc>
                <a:spcPts val="5759"/>
              </a:lnSpc>
            </a:pPr>
            <a:endParaRPr lang="en-US" sz="4799">
              <a:solidFill>
                <a:srgbClr val="000000"/>
              </a:solidFill>
              <a:latin typeface="Slopes"/>
              <a:ea typeface="Slopes"/>
              <a:cs typeface="Slopes"/>
              <a:sym typeface="Slopes"/>
            </a:endParaRPr>
          </a:p>
          <a:p>
            <a:pPr algn="ctr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Slopes"/>
                <a:ea typeface="Slopes"/>
                <a:cs typeface="Slopes"/>
                <a:sym typeface="Slopes"/>
              </a:rPr>
              <a:t>Some of the things we can do to help rivers include:</a:t>
            </a:r>
          </a:p>
          <a:p>
            <a:pPr algn="ctr">
              <a:lnSpc>
                <a:spcPts val="5759"/>
              </a:lnSpc>
            </a:pPr>
            <a:endParaRPr lang="en-US" sz="4799">
              <a:solidFill>
                <a:srgbClr val="000000"/>
              </a:solidFill>
              <a:latin typeface="Slopes"/>
              <a:ea typeface="Slopes"/>
              <a:cs typeface="Slopes"/>
              <a:sym typeface="Slopes"/>
            </a:endParaRPr>
          </a:p>
          <a:p>
            <a:pPr algn="ctr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Slopes"/>
                <a:ea typeface="Slopes"/>
                <a:cs typeface="Slopes"/>
                <a:sym typeface="Slopes"/>
              </a:rPr>
              <a:t>Picking up our litter</a:t>
            </a:r>
          </a:p>
          <a:p>
            <a:pPr algn="ctr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Slopes"/>
                <a:ea typeface="Slopes"/>
                <a:cs typeface="Slopes"/>
                <a:sym typeface="Slopes"/>
              </a:rPr>
              <a:t>Writing to our MSPs asking them to protect rivers</a:t>
            </a:r>
          </a:p>
          <a:p>
            <a:pPr marL="0" lvl="0" indent="0" algn="ctr">
              <a:lnSpc>
                <a:spcPts val="5759"/>
              </a:lnSpc>
              <a:spcBef>
                <a:spcPct val="0"/>
              </a:spcBef>
            </a:pPr>
            <a:r>
              <a:rPr lang="en-US" sz="4799">
                <a:solidFill>
                  <a:srgbClr val="000000"/>
                </a:solidFill>
                <a:latin typeface="Slopes"/>
                <a:ea typeface="Slopes"/>
                <a:cs typeface="Slopes"/>
                <a:sym typeface="Slopes"/>
              </a:rPr>
              <a:t>Raising money for local organisations which help rivers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7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4EFCB2-2C4C-DC3D-5CB9-B5989E5B6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A2DC476-5990-84A6-3468-400AC53BB90E}"/>
              </a:ext>
            </a:extLst>
          </p:cNvPr>
          <p:cNvSpPr/>
          <p:nvPr/>
        </p:nvSpPr>
        <p:spPr>
          <a:xfrm>
            <a:off x="0" y="71438"/>
            <a:ext cx="18288000" cy="10215562"/>
          </a:xfrm>
          <a:custGeom>
            <a:avLst/>
            <a:gdLst/>
            <a:ahLst/>
            <a:cxnLst/>
            <a:rect l="l" t="t" r="r" b="b"/>
            <a:pathLst>
              <a:path w="18288000" h="10215562">
                <a:moveTo>
                  <a:pt x="0" y="0"/>
                </a:moveTo>
                <a:lnTo>
                  <a:pt x="18288000" y="0"/>
                </a:lnTo>
                <a:lnTo>
                  <a:pt x="18288000" y="10215562"/>
                </a:lnTo>
                <a:lnTo>
                  <a:pt x="0" y="1021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951" b="-690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847A074-FAAD-794F-EF89-2EB81345EFF1}"/>
              </a:ext>
            </a:extLst>
          </p:cNvPr>
          <p:cNvSpPr/>
          <p:nvPr/>
        </p:nvSpPr>
        <p:spPr>
          <a:xfrm>
            <a:off x="-1842304" y="1028700"/>
            <a:ext cx="6346144" cy="9258300"/>
          </a:xfrm>
          <a:custGeom>
            <a:avLst/>
            <a:gdLst/>
            <a:ahLst/>
            <a:cxnLst/>
            <a:rect l="l" t="t" r="r" b="b"/>
            <a:pathLst>
              <a:path w="6346144" h="9258300">
                <a:moveTo>
                  <a:pt x="0" y="0"/>
                </a:moveTo>
                <a:lnTo>
                  <a:pt x="6346144" y="0"/>
                </a:lnTo>
                <a:lnTo>
                  <a:pt x="634614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3CF3AF8-E78B-C6CE-2C99-15760D746CF2}"/>
              </a:ext>
            </a:extLst>
          </p:cNvPr>
          <p:cNvGrpSpPr/>
          <p:nvPr/>
        </p:nvGrpSpPr>
        <p:grpSpPr>
          <a:xfrm>
            <a:off x="4237472" y="4487164"/>
            <a:ext cx="4572190" cy="2734312"/>
            <a:chOff x="0" y="0"/>
            <a:chExt cx="6096253" cy="3645749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D0E2AE3-93B1-718D-D813-31B5A08B7C5D}"/>
                </a:ext>
              </a:extLst>
            </p:cNvPr>
            <p:cNvGrpSpPr/>
            <p:nvPr/>
          </p:nvGrpSpPr>
          <p:grpSpPr>
            <a:xfrm>
              <a:off x="0" y="0"/>
              <a:ext cx="6096253" cy="3645749"/>
              <a:chOff x="0" y="0"/>
              <a:chExt cx="1204198" cy="720148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96FEF8CF-A8C2-01ED-30CE-CABD0D3BDE3A}"/>
                  </a:ext>
                </a:extLst>
              </p:cNvPr>
              <p:cNvSpPr/>
              <p:nvPr/>
            </p:nvSpPr>
            <p:spPr>
              <a:xfrm>
                <a:off x="0" y="0"/>
                <a:ext cx="1204198" cy="720148"/>
              </a:xfrm>
              <a:custGeom>
                <a:avLst/>
                <a:gdLst/>
                <a:ahLst/>
                <a:cxnLst/>
                <a:rect l="l" t="t" r="r" b="b"/>
                <a:pathLst>
                  <a:path w="1204198" h="720148">
                    <a:moveTo>
                      <a:pt x="86356" y="0"/>
                    </a:moveTo>
                    <a:lnTo>
                      <a:pt x="1117842" y="0"/>
                    </a:lnTo>
                    <a:cubicBezTo>
                      <a:pt x="1165535" y="0"/>
                      <a:pt x="1204198" y="38663"/>
                      <a:pt x="1204198" y="86356"/>
                    </a:cubicBezTo>
                    <a:lnTo>
                      <a:pt x="1204198" y="633791"/>
                    </a:lnTo>
                    <a:cubicBezTo>
                      <a:pt x="1204198" y="656695"/>
                      <a:pt x="1195100" y="678660"/>
                      <a:pt x="1178905" y="694855"/>
                    </a:cubicBezTo>
                    <a:cubicBezTo>
                      <a:pt x="1162710" y="711050"/>
                      <a:pt x="1140745" y="720148"/>
                      <a:pt x="1117842" y="720148"/>
                    </a:cubicBezTo>
                    <a:lnTo>
                      <a:pt x="86356" y="720148"/>
                    </a:lnTo>
                    <a:cubicBezTo>
                      <a:pt x="38663" y="720148"/>
                      <a:pt x="0" y="681485"/>
                      <a:pt x="0" y="633791"/>
                    </a:cubicBezTo>
                    <a:lnTo>
                      <a:pt x="0" y="86356"/>
                    </a:lnTo>
                    <a:cubicBezTo>
                      <a:pt x="0" y="63453"/>
                      <a:pt x="9098" y="41488"/>
                      <a:pt x="25293" y="25293"/>
                    </a:cubicBezTo>
                    <a:cubicBezTo>
                      <a:pt x="41488" y="9098"/>
                      <a:pt x="63453" y="0"/>
                      <a:pt x="8635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7FE85AEB-B2F4-8E96-9941-B5332D625F9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04198" cy="767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C571DFB-CEF7-D26D-0697-9AB7CE407BAE}"/>
                </a:ext>
              </a:extLst>
            </p:cNvPr>
            <p:cNvSpPr txBox="1"/>
            <p:nvPr/>
          </p:nvSpPr>
          <p:spPr>
            <a:xfrm>
              <a:off x="528213" y="556049"/>
              <a:ext cx="5039828" cy="256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950"/>
                </a:lnSpc>
                <a:spcBef>
                  <a:spcPct val="0"/>
                </a:spcBef>
              </a:pPr>
              <a:r>
                <a:rPr lang="en-US" sz="4500" spc="-89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I can find the numbers I need in the table, list, or graph.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46683E3-BEC4-2871-EB58-477730DB0F55}"/>
              </a:ext>
            </a:extLst>
          </p:cNvPr>
          <p:cNvGrpSpPr/>
          <p:nvPr/>
        </p:nvGrpSpPr>
        <p:grpSpPr>
          <a:xfrm>
            <a:off x="9382795" y="4432681"/>
            <a:ext cx="3651295" cy="2734312"/>
            <a:chOff x="0" y="0"/>
            <a:chExt cx="4868393" cy="3645749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143A7ED5-AC47-8A3A-E5D3-B5255C92E2AF}"/>
                </a:ext>
              </a:extLst>
            </p:cNvPr>
            <p:cNvGrpSpPr/>
            <p:nvPr/>
          </p:nvGrpSpPr>
          <p:grpSpPr>
            <a:xfrm>
              <a:off x="0" y="0"/>
              <a:ext cx="4868393" cy="3645749"/>
              <a:chOff x="0" y="0"/>
              <a:chExt cx="961658" cy="720148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C8B66680-20A2-190A-74CD-9A64ADC35E0E}"/>
                  </a:ext>
                </a:extLst>
              </p:cNvPr>
              <p:cNvSpPr/>
              <p:nvPr/>
            </p:nvSpPr>
            <p:spPr>
              <a:xfrm>
                <a:off x="0" y="0"/>
                <a:ext cx="961658" cy="720148"/>
              </a:xfrm>
              <a:custGeom>
                <a:avLst/>
                <a:gdLst/>
                <a:ahLst/>
                <a:cxnLst/>
                <a:rect l="l" t="t" r="r" b="b"/>
                <a:pathLst>
                  <a:path w="961658" h="720148">
                    <a:moveTo>
                      <a:pt x="108136" y="0"/>
                    </a:moveTo>
                    <a:lnTo>
                      <a:pt x="853521" y="0"/>
                    </a:lnTo>
                    <a:cubicBezTo>
                      <a:pt x="913244" y="0"/>
                      <a:pt x="961658" y="48414"/>
                      <a:pt x="961658" y="108136"/>
                    </a:cubicBezTo>
                    <a:lnTo>
                      <a:pt x="961658" y="612011"/>
                    </a:lnTo>
                    <a:cubicBezTo>
                      <a:pt x="961658" y="640691"/>
                      <a:pt x="950265" y="668196"/>
                      <a:pt x="929985" y="688475"/>
                    </a:cubicBezTo>
                    <a:cubicBezTo>
                      <a:pt x="909706" y="708755"/>
                      <a:pt x="882201" y="720148"/>
                      <a:pt x="853521" y="720148"/>
                    </a:cubicBezTo>
                    <a:lnTo>
                      <a:pt x="108136" y="720148"/>
                    </a:lnTo>
                    <a:cubicBezTo>
                      <a:pt x="48414" y="720148"/>
                      <a:pt x="0" y="671734"/>
                      <a:pt x="0" y="612011"/>
                    </a:cubicBezTo>
                    <a:lnTo>
                      <a:pt x="0" y="108136"/>
                    </a:lnTo>
                    <a:cubicBezTo>
                      <a:pt x="0" y="79457"/>
                      <a:pt x="11393" y="51952"/>
                      <a:pt x="31672" y="31672"/>
                    </a:cubicBezTo>
                    <a:cubicBezTo>
                      <a:pt x="51952" y="11393"/>
                      <a:pt x="79457" y="0"/>
                      <a:pt x="10813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AF28341A-36F4-4E01-B324-E96843251B6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61658" cy="767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F057F9FD-B3BE-E710-8755-D6AFBB8FFB7B}"/>
                </a:ext>
              </a:extLst>
            </p:cNvPr>
            <p:cNvSpPr txBox="1"/>
            <p:nvPr/>
          </p:nvSpPr>
          <p:spPr>
            <a:xfrm>
              <a:off x="281745" y="545678"/>
              <a:ext cx="4304904" cy="2592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59"/>
                </a:lnSpc>
              </a:pPr>
              <a:r>
                <a:rPr lang="en-US" sz="4599" spc="-91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I can multiply numbers correctly.</a:t>
              </a:r>
            </a:p>
            <a:p>
              <a:pPr marL="0" lvl="0" indent="0" algn="ctr">
                <a:lnSpc>
                  <a:spcPts val="5059"/>
                </a:lnSpc>
                <a:spcBef>
                  <a:spcPct val="0"/>
                </a:spcBef>
              </a:pPr>
              <a:endParaRPr lang="en-US" sz="4599" spc="-91">
                <a:solidFill>
                  <a:srgbClr val="000000"/>
                </a:solidFill>
                <a:latin typeface="Slopes"/>
                <a:ea typeface="Slopes"/>
                <a:cs typeface="Slopes"/>
                <a:sym typeface="Slopes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8AFC7D4-7CCF-6CEA-62B9-DFF8719876F9}"/>
              </a:ext>
            </a:extLst>
          </p:cNvPr>
          <p:cNvGrpSpPr/>
          <p:nvPr/>
        </p:nvGrpSpPr>
        <p:grpSpPr>
          <a:xfrm>
            <a:off x="13608005" y="4432681"/>
            <a:ext cx="3651295" cy="2734312"/>
            <a:chOff x="0" y="0"/>
            <a:chExt cx="4868393" cy="3645749"/>
          </a:xfrm>
        </p:grpSpPr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563AEE88-9C72-3D23-5B0C-7CB13D1B6E1B}"/>
                </a:ext>
              </a:extLst>
            </p:cNvPr>
            <p:cNvGrpSpPr/>
            <p:nvPr/>
          </p:nvGrpSpPr>
          <p:grpSpPr>
            <a:xfrm>
              <a:off x="0" y="0"/>
              <a:ext cx="4868393" cy="3645749"/>
              <a:chOff x="0" y="0"/>
              <a:chExt cx="961658" cy="720148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4988DB17-0901-941B-7841-9F1F61E7AD44}"/>
                  </a:ext>
                </a:extLst>
              </p:cNvPr>
              <p:cNvSpPr/>
              <p:nvPr/>
            </p:nvSpPr>
            <p:spPr>
              <a:xfrm>
                <a:off x="0" y="0"/>
                <a:ext cx="961658" cy="720148"/>
              </a:xfrm>
              <a:custGeom>
                <a:avLst/>
                <a:gdLst/>
                <a:ahLst/>
                <a:cxnLst/>
                <a:rect l="l" t="t" r="r" b="b"/>
                <a:pathLst>
                  <a:path w="961658" h="720148">
                    <a:moveTo>
                      <a:pt x="108136" y="0"/>
                    </a:moveTo>
                    <a:lnTo>
                      <a:pt x="853521" y="0"/>
                    </a:lnTo>
                    <a:cubicBezTo>
                      <a:pt x="913244" y="0"/>
                      <a:pt x="961658" y="48414"/>
                      <a:pt x="961658" y="108136"/>
                    </a:cubicBezTo>
                    <a:lnTo>
                      <a:pt x="961658" y="612011"/>
                    </a:lnTo>
                    <a:cubicBezTo>
                      <a:pt x="961658" y="640691"/>
                      <a:pt x="950265" y="668196"/>
                      <a:pt x="929985" y="688475"/>
                    </a:cubicBezTo>
                    <a:cubicBezTo>
                      <a:pt x="909706" y="708755"/>
                      <a:pt x="882201" y="720148"/>
                      <a:pt x="853521" y="720148"/>
                    </a:cubicBezTo>
                    <a:lnTo>
                      <a:pt x="108136" y="720148"/>
                    </a:lnTo>
                    <a:cubicBezTo>
                      <a:pt x="48414" y="720148"/>
                      <a:pt x="0" y="671734"/>
                      <a:pt x="0" y="612011"/>
                    </a:cubicBezTo>
                    <a:lnTo>
                      <a:pt x="0" y="108136"/>
                    </a:lnTo>
                    <a:cubicBezTo>
                      <a:pt x="0" y="79457"/>
                      <a:pt x="11393" y="51952"/>
                      <a:pt x="31672" y="31672"/>
                    </a:cubicBezTo>
                    <a:cubicBezTo>
                      <a:pt x="51952" y="11393"/>
                      <a:pt x="79457" y="0"/>
                      <a:pt x="10813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91B56FBB-C5D8-0BE2-239F-458FA061FB9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61658" cy="767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70006DD1-9810-2017-E2CA-51538B042546}"/>
                </a:ext>
              </a:extLst>
            </p:cNvPr>
            <p:cNvSpPr txBox="1"/>
            <p:nvPr/>
          </p:nvSpPr>
          <p:spPr>
            <a:xfrm>
              <a:off x="82867" y="556049"/>
              <a:ext cx="4702660" cy="256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950"/>
                </a:lnSpc>
                <a:spcBef>
                  <a:spcPct val="0"/>
                </a:spcBef>
              </a:pPr>
              <a:r>
                <a:rPr lang="en-US" sz="4500" spc="-89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I  can say what my answer means in the real-world situation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3CC53AA4-CB38-383B-AEF3-71A33280B2FA}"/>
              </a:ext>
            </a:extLst>
          </p:cNvPr>
          <p:cNvSpPr/>
          <p:nvPr/>
        </p:nvSpPr>
        <p:spPr>
          <a:xfrm flipV="1">
            <a:off x="7487629" y="3684810"/>
            <a:ext cx="2647331" cy="747871"/>
          </a:xfrm>
          <a:custGeom>
            <a:avLst/>
            <a:gdLst/>
            <a:ahLst/>
            <a:cxnLst/>
            <a:rect l="l" t="t" r="r" b="b"/>
            <a:pathLst>
              <a:path w="2647331" h="747871">
                <a:moveTo>
                  <a:pt x="0" y="747871"/>
                </a:moveTo>
                <a:lnTo>
                  <a:pt x="2647331" y="747871"/>
                </a:lnTo>
                <a:lnTo>
                  <a:pt x="2647331" y="0"/>
                </a:lnTo>
                <a:lnTo>
                  <a:pt x="0" y="0"/>
                </a:lnTo>
                <a:lnTo>
                  <a:pt x="0" y="74787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4679265E-9A15-EDD5-F073-BD14CABAF3BF}"/>
              </a:ext>
            </a:extLst>
          </p:cNvPr>
          <p:cNvSpPr/>
          <p:nvPr/>
        </p:nvSpPr>
        <p:spPr>
          <a:xfrm flipV="1">
            <a:off x="11710424" y="3684810"/>
            <a:ext cx="2647331" cy="747871"/>
          </a:xfrm>
          <a:custGeom>
            <a:avLst/>
            <a:gdLst/>
            <a:ahLst/>
            <a:cxnLst/>
            <a:rect l="l" t="t" r="r" b="b"/>
            <a:pathLst>
              <a:path w="2647331" h="747871">
                <a:moveTo>
                  <a:pt x="0" y="747871"/>
                </a:moveTo>
                <a:lnTo>
                  <a:pt x="2647331" y="747871"/>
                </a:lnTo>
                <a:lnTo>
                  <a:pt x="2647331" y="0"/>
                </a:lnTo>
                <a:lnTo>
                  <a:pt x="0" y="0"/>
                </a:lnTo>
                <a:lnTo>
                  <a:pt x="0" y="74787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A8945465-2623-2B1B-1330-8A781D35B659}"/>
              </a:ext>
            </a:extLst>
          </p:cNvPr>
          <p:cNvSpPr/>
          <p:nvPr/>
        </p:nvSpPr>
        <p:spPr>
          <a:xfrm>
            <a:off x="-98817" y="8852777"/>
            <a:ext cx="10517634" cy="1434223"/>
          </a:xfrm>
          <a:custGeom>
            <a:avLst/>
            <a:gdLst/>
            <a:ahLst/>
            <a:cxnLst/>
            <a:rect l="l" t="t" r="r" b="b"/>
            <a:pathLst>
              <a:path w="10517634" h="1434223">
                <a:moveTo>
                  <a:pt x="0" y="0"/>
                </a:moveTo>
                <a:lnTo>
                  <a:pt x="10517634" y="0"/>
                </a:lnTo>
                <a:lnTo>
                  <a:pt x="10517634" y="1434223"/>
                </a:lnTo>
                <a:lnTo>
                  <a:pt x="0" y="1434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71A71289-217A-C7CB-4987-643AE83626EE}"/>
              </a:ext>
            </a:extLst>
          </p:cNvPr>
          <p:cNvSpPr/>
          <p:nvPr/>
        </p:nvSpPr>
        <p:spPr>
          <a:xfrm>
            <a:off x="10134960" y="8852777"/>
            <a:ext cx="10517634" cy="1434223"/>
          </a:xfrm>
          <a:custGeom>
            <a:avLst/>
            <a:gdLst/>
            <a:ahLst/>
            <a:cxnLst/>
            <a:rect l="l" t="t" r="r" b="b"/>
            <a:pathLst>
              <a:path w="10517634" h="1434223">
                <a:moveTo>
                  <a:pt x="0" y="0"/>
                </a:moveTo>
                <a:lnTo>
                  <a:pt x="10517635" y="0"/>
                </a:lnTo>
                <a:lnTo>
                  <a:pt x="10517635" y="1434223"/>
                </a:lnTo>
                <a:lnTo>
                  <a:pt x="0" y="1434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0C44EC97-17B3-3681-24D3-8C66075057FA}"/>
              </a:ext>
            </a:extLst>
          </p:cNvPr>
          <p:cNvGrpSpPr/>
          <p:nvPr/>
        </p:nvGrpSpPr>
        <p:grpSpPr>
          <a:xfrm>
            <a:off x="6523567" y="967731"/>
            <a:ext cx="8910086" cy="1669406"/>
            <a:chOff x="0" y="-81292"/>
            <a:chExt cx="11880114" cy="2225875"/>
          </a:xfrm>
        </p:grpSpPr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4B49330-1BC5-98D3-768F-05E9E5ADE89B}"/>
                </a:ext>
              </a:extLst>
            </p:cNvPr>
            <p:cNvGrpSpPr/>
            <p:nvPr/>
          </p:nvGrpSpPr>
          <p:grpSpPr>
            <a:xfrm>
              <a:off x="0" y="0"/>
              <a:ext cx="11880114" cy="2144583"/>
              <a:chOff x="0" y="0"/>
              <a:chExt cx="2346689" cy="423621"/>
            </a:xfrm>
          </p:grpSpPr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47554731-FE1F-EE9D-C545-38053AB1B379}"/>
                  </a:ext>
                </a:extLst>
              </p:cNvPr>
              <p:cNvSpPr/>
              <p:nvPr/>
            </p:nvSpPr>
            <p:spPr>
              <a:xfrm>
                <a:off x="0" y="0"/>
                <a:ext cx="2346689" cy="423621"/>
              </a:xfrm>
              <a:custGeom>
                <a:avLst/>
                <a:gdLst/>
                <a:ahLst/>
                <a:cxnLst/>
                <a:rect l="l" t="t" r="r" b="b"/>
                <a:pathLst>
                  <a:path w="2346689" h="423621">
                    <a:moveTo>
                      <a:pt x="44314" y="0"/>
                    </a:moveTo>
                    <a:lnTo>
                      <a:pt x="2302376" y="0"/>
                    </a:lnTo>
                    <a:cubicBezTo>
                      <a:pt x="2326849" y="0"/>
                      <a:pt x="2346689" y="19840"/>
                      <a:pt x="2346689" y="44314"/>
                    </a:cubicBezTo>
                    <a:lnTo>
                      <a:pt x="2346689" y="379308"/>
                    </a:lnTo>
                    <a:cubicBezTo>
                      <a:pt x="2346689" y="403781"/>
                      <a:pt x="2326849" y="423621"/>
                      <a:pt x="2302376" y="423621"/>
                    </a:cubicBezTo>
                    <a:lnTo>
                      <a:pt x="44314" y="423621"/>
                    </a:lnTo>
                    <a:cubicBezTo>
                      <a:pt x="19840" y="423621"/>
                      <a:pt x="0" y="403781"/>
                      <a:pt x="0" y="379308"/>
                    </a:cubicBezTo>
                    <a:lnTo>
                      <a:pt x="0" y="44314"/>
                    </a:lnTo>
                    <a:cubicBezTo>
                      <a:pt x="0" y="19840"/>
                      <a:pt x="19840" y="0"/>
                      <a:pt x="4431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A3F818F6-A834-E4D3-A02E-769CCB8F760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346689" cy="4712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4E8DA9B7-290F-3302-D0D3-1D865B2C951A}"/>
                </a:ext>
              </a:extLst>
            </p:cNvPr>
            <p:cNvSpPr txBox="1"/>
            <p:nvPr/>
          </p:nvSpPr>
          <p:spPr>
            <a:xfrm>
              <a:off x="647431" y="-81292"/>
              <a:ext cx="10585251" cy="2094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00"/>
                </a:lnSpc>
              </a:pPr>
              <a:r>
                <a:rPr lang="en-US" sz="8800" dirty="0">
                  <a:solidFill>
                    <a:srgbClr val="000000"/>
                  </a:solidFill>
                  <a:latin typeface="Barriecito"/>
                  <a:sym typeface="Barriecito"/>
                </a:rPr>
                <a:t>Success Criteria</a:t>
              </a:r>
              <a:endParaRPr lang="en-US" sz="1600">
                <a:ea typeface="Calibri"/>
                <a:cs typeface="Calibri"/>
              </a:endParaRPr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AAB103F8-AD0B-83A6-ABAA-1D6141C6889E}"/>
              </a:ext>
            </a:extLst>
          </p:cNvPr>
          <p:cNvSpPr/>
          <p:nvPr/>
        </p:nvSpPr>
        <p:spPr>
          <a:xfrm>
            <a:off x="15219199" y="2790039"/>
            <a:ext cx="3325164" cy="894771"/>
          </a:xfrm>
          <a:custGeom>
            <a:avLst/>
            <a:gdLst/>
            <a:ahLst/>
            <a:cxnLst/>
            <a:rect l="l" t="t" r="r" b="b"/>
            <a:pathLst>
              <a:path w="3325164" h="894771">
                <a:moveTo>
                  <a:pt x="0" y="0"/>
                </a:moveTo>
                <a:lnTo>
                  <a:pt x="3325163" y="0"/>
                </a:lnTo>
                <a:lnTo>
                  <a:pt x="3325163" y="894771"/>
                </a:lnTo>
                <a:lnTo>
                  <a:pt x="0" y="894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35DCF7CB-4B9D-3510-B7A4-35052B67CBD1}"/>
              </a:ext>
            </a:extLst>
          </p:cNvPr>
          <p:cNvSpPr/>
          <p:nvPr/>
        </p:nvSpPr>
        <p:spPr>
          <a:xfrm>
            <a:off x="3310307" y="133929"/>
            <a:ext cx="3325164" cy="894771"/>
          </a:xfrm>
          <a:custGeom>
            <a:avLst/>
            <a:gdLst/>
            <a:ahLst/>
            <a:cxnLst/>
            <a:rect l="l" t="t" r="r" b="b"/>
            <a:pathLst>
              <a:path w="3325164" h="894771">
                <a:moveTo>
                  <a:pt x="0" y="0"/>
                </a:moveTo>
                <a:lnTo>
                  <a:pt x="3325164" y="0"/>
                </a:lnTo>
                <a:lnTo>
                  <a:pt x="3325164" y="894771"/>
                </a:lnTo>
                <a:lnTo>
                  <a:pt x="0" y="894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1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438"/>
            <a:ext cx="18288000" cy="10215562"/>
          </a:xfrm>
          <a:custGeom>
            <a:avLst/>
            <a:gdLst/>
            <a:ahLst/>
            <a:cxnLst/>
            <a:rect l="l" t="t" r="r" b="b"/>
            <a:pathLst>
              <a:path w="18288000" h="10215562">
                <a:moveTo>
                  <a:pt x="0" y="0"/>
                </a:moveTo>
                <a:lnTo>
                  <a:pt x="18288000" y="0"/>
                </a:lnTo>
                <a:lnTo>
                  <a:pt x="18288000" y="10215562"/>
                </a:lnTo>
                <a:lnTo>
                  <a:pt x="0" y="1021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951" b="-690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1842304" y="1028700"/>
            <a:ext cx="6346144" cy="9258300"/>
          </a:xfrm>
          <a:custGeom>
            <a:avLst/>
            <a:gdLst/>
            <a:ahLst/>
            <a:cxnLst/>
            <a:rect l="l" t="t" r="r" b="b"/>
            <a:pathLst>
              <a:path w="6346144" h="9258300">
                <a:moveTo>
                  <a:pt x="0" y="0"/>
                </a:moveTo>
                <a:lnTo>
                  <a:pt x="6346144" y="0"/>
                </a:lnTo>
                <a:lnTo>
                  <a:pt x="634614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4237472" y="4487164"/>
            <a:ext cx="4572190" cy="2734312"/>
            <a:chOff x="0" y="0"/>
            <a:chExt cx="6096253" cy="364574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6096253" cy="3645749"/>
              <a:chOff x="0" y="0"/>
              <a:chExt cx="1204198" cy="72014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204198" cy="720148"/>
              </a:xfrm>
              <a:custGeom>
                <a:avLst/>
                <a:gdLst/>
                <a:ahLst/>
                <a:cxnLst/>
                <a:rect l="l" t="t" r="r" b="b"/>
                <a:pathLst>
                  <a:path w="1204198" h="720148">
                    <a:moveTo>
                      <a:pt x="86356" y="0"/>
                    </a:moveTo>
                    <a:lnTo>
                      <a:pt x="1117842" y="0"/>
                    </a:lnTo>
                    <a:cubicBezTo>
                      <a:pt x="1165535" y="0"/>
                      <a:pt x="1204198" y="38663"/>
                      <a:pt x="1204198" y="86356"/>
                    </a:cubicBezTo>
                    <a:lnTo>
                      <a:pt x="1204198" y="633791"/>
                    </a:lnTo>
                    <a:cubicBezTo>
                      <a:pt x="1204198" y="656695"/>
                      <a:pt x="1195100" y="678660"/>
                      <a:pt x="1178905" y="694855"/>
                    </a:cubicBezTo>
                    <a:cubicBezTo>
                      <a:pt x="1162710" y="711050"/>
                      <a:pt x="1140745" y="720148"/>
                      <a:pt x="1117842" y="720148"/>
                    </a:cubicBezTo>
                    <a:lnTo>
                      <a:pt x="86356" y="720148"/>
                    </a:lnTo>
                    <a:cubicBezTo>
                      <a:pt x="38663" y="720148"/>
                      <a:pt x="0" y="681485"/>
                      <a:pt x="0" y="633791"/>
                    </a:cubicBezTo>
                    <a:lnTo>
                      <a:pt x="0" y="86356"/>
                    </a:lnTo>
                    <a:cubicBezTo>
                      <a:pt x="0" y="63453"/>
                      <a:pt x="9098" y="41488"/>
                      <a:pt x="25293" y="25293"/>
                    </a:cubicBezTo>
                    <a:cubicBezTo>
                      <a:pt x="41488" y="9098"/>
                      <a:pt x="63453" y="0"/>
                      <a:pt x="8635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204198" cy="767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528213" y="556049"/>
              <a:ext cx="5039828" cy="256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950"/>
                </a:lnSpc>
                <a:spcBef>
                  <a:spcPct val="0"/>
                </a:spcBef>
              </a:pPr>
              <a:r>
                <a:rPr lang="en-US" sz="4500" spc="-89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I can find the numbers I need in the table, list, or graph.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82795" y="4432681"/>
            <a:ext cx="3651295" cy="2734312"/>
            <a:chOff x="0" y="0"/>
            <a:chExt cx="4868393" cy="364574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4868393" cy="3645749"/>
              <a:chOff x="0" y="0"/>
              <a:chExt cx="961658" cy="72014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961658" cy="720148"/>
              </a:xfrm>
              <a:custGeom>
                <a:avLst/>
                <a:gdLst/>
                <a:ahLst/>
                <a:cxnLst/>
                <a:rect l="l" t="t" r="r" b="b"/>
                <a:pathLst>
                  <a:path w="961658" h="720148">
                    <a:moveTo>
                      <a:pt x="108136" y="0"/>
                    </a:moveTo>
                    <a:lnTo>
                      <a:pt x="853521" y="0"/>
                    </a:lnTo>
                    <a:cubicBezTo>
                      <a:pt x="913244" y="0"/>
                      <a:pt x="961658" y="48414"/>
                      <a:pt x="961658" y="108136"/>
                    </a:cubicBezTo>
                    <a:lnTo>
                      <a:pt x="961658" y="612011"/>
                    </a:lnTo>
                    <a:cubicBezTo>
                      <a:pt x="961658" y="640691"/>
                      <a:pt x="950265" y="668196"/>
                      <a:pt x="929985" y="688475"/>
                    </a:cubicBezTo>
                    <a:cubicBezTo>
                      <a:pt x="909706" y="708755"/>
                      <a:pt x="882201" y="720148"/>
                      <a:pt x="853521" y="720148"/>
                    </a:cubicBezTo>
                    <a:lnTo>
                      <a:pt x="108136" y="720148"/>
                    </a:lnTo>
                    <a:cubicBezTo>
                      <a:pt x="48414" y="720148"/>
                      <a:pt x="0" y="671734"/>
                      <a:pt x="0" y="612011"/>
                    </a:cubicBezTo>
                    <a:lnTo>
                      <a:pt x="0" y="108136"/>
                    </a:lnTo>
                    <a:cubicBezTo>
                      <a:pt x="0" y="79457"/>
                      <a:pt x="11393" y="51952"/>
                      <a:pt x="31672" y="31672"/>
                    </a:cubicBezTo>
                    <a:cubicBezTo>
                      <a:pt x="51952" y="11393"/>
                      <a:pt x="79457" y="0"/>
                      <a:pt x="10813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961658" cy="767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81745" y="545678"/>
              <a:ext cx="4304904" cy="2592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59"/>
                </a:lnSpc>
              </a:pPr>
              <a:r>
                <a:rPr lang="en-US" sz="4599" spc="-91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I can multiply numbers correctly.</a:t>
              </a:r>
            </a:p>
            <a:p>
              <a:pPr marL="0" lvl="0" indent="0" algn="ctr">
                <a:lnSpc>
                  <a:spcPts val="5059"/>
                </a:lnSpc>
                <a:spcBef>
                  <a:spcPct val="0"/>
                </a:spcBef>
              </a:pPr>
              <a:endParaRPr lang="en-US" sz="4599" spc="-91">
                <a:solidFill>
                  <a:srgbClr val="000000"/>
                </a:solidFill>
                <a:latin typeface="Slopes"/>
                <a:ea typeface="Slopes"/>
                <a:cs typeface="Slopes"/>
                <a:sym typeface="Slope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08005" y="4432681"/>
            <a:ext cx="3651295" cy="2734312"/>
            <a:chOff x="0" y="0"/>
            <a:chExt cx="4868393" cy="3645749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4868393" cy="3645749"/>
              <a:chOff x="0" y="0"/>
              <a:chExt cx="961658" cy="72014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961658" cy="720148"/>
              </a:xfrm>
              <a:custGeom>
                <a:avLst/>
                <a:gdLst/>
                <a:ahLst/>
                <a:cxnLst/>
                <a:rect l="l" t="t" r="r" b="b"/>
                <a:pathLst>
                  <a:path w="961658" h="720148">
                    <a:moveTo>
                      <a:pt x="108136" y="0"/>
                    </a:moveTo>
                    <a:lnTo>
                      <a:pt x="853521" y="0"/>
                    </a:lnTo>
                    <a:cubicBezTo>
                      <a:pt x="913244" y="0"/>
                      <a:pt x="961658" y="48414"/>
                      <a:pt x="961658" y="108136"/>
                    </a:cubicBezTo>
                    <a:lnTo>
                      <a:pt x="961658" y="612011"/>
                    </a:lnTo>
                    <a:cubicBezTo>
                      <a:pt x="961658" y="640691"/>
                      <a:pt x="950265" y="668196"/>
                      <a:pt x="929985" y="688475"/>
                    </a:cubicBezTo>
                    <a:cubicBezTo>
                      <a:pt x="909706" y="708755"/>
                      <a:pt x="882201" y="720148"/>
                      <a:pt x="853521" y="720148"/>
                    </a:cubicBezTo>
                    <a:lnTo>
                      <a:pt x="108136" y="720148"/>
                    </a:lnTo>
                    <a:cubicBezTo>
                      <a:pt x="48414" y="720148"/>
                      <a:pt x="0" y="671734"/>
                      <a:pt x="0" y="612011"/>
                    </a:cubicBezTo>
                    <a:lnTo>
                      <a:pt x="0" y="108136"/>
                    </a:lnTo>
                    <a:cubicBezTo>
                      <a:pt x="0" y="79457"/>
                      <a:pt x="11393" y="51952"/>
                      <a:pt x="31672" y="31672"/>
                    </a:cubicBezTo>
                    <a:cubicBezTo>
                      <a:pt x="51952" y="11393"/>
                      <a:pt x="79457" y="0"/>
                      <a:pt x="10813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961658" cy="767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82867" y="556049"/>
              <a:ext cx="4702660" cy="256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950"/>
                </a:lnSpc>
                <a:spcBef>
                  <a:spcPct val="0"/>
                </a:spcBef>
              </a:pPr>
              <a:r>
                <a:rPr lang="en-US" sz="4500" spc="-89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I  can say what my answer means in the real-world situation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flipV="1">
            <a:off x="7487629" y="3684810"/>
            <a:ext cx="2647331" cy="747871"/>
          </a:xfrm>
          <a:custGeom>
            <a:avLst/>
            <a:gdLst/>
            <a:ahLst/>
            <a:cxnLst/>
            <a:rect l="l" t="t" r="r" b="b"/>
            <a:pathLst>
              <a:path w="2647331" h="747871">
                <a:moveTo>
                  <a:pt x="0" y="747871"/>
                </a:moveTo>
                <a:lnTo>
                  <a:pt x="2647331" y="747871"/>
                </a:lnTo>
                <a:lnTo>
                  <a:pt x="2647331" y="0"/>
                </a:lnTo>
                <a:lnTo>
                  <a:pt x="0" y="0"/>
                </a:lnTo>
                <a:lnTo>
                  <a:pt x="0" y="74787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 flipV="1">
            <a:off x="11710424" y="3684810"/>
            <a:ext cx="2647331" cy="747871"/>
          </a:xfrm>
          <a:custGeom>
            <a:avLst/>
            <a:gdLst/>
            <a:ahLst/>
            <a:cxnLst/>
            <a:rect l="l" t="t" r="r" b="b"/>
            <a:pathLst>
              <a:path w="2647331" h="747871">
                <a:moveTo>
                  <a:pt x="0" y="747871"/>
                </a:moveTo>
                <a:lnTo>
                  <a:pt x="2647331" y="747871"/>
                </a:lnTo>
                <a:lnTo>
                  <a:pt x="2647331" y="0"/>
                </a:lnTo>
                <a:lnTo>
                  <a:pt x="0" y="0"/>
                </a:lnTo>
                <a:lnTo>
                  <a:pt x="0" y="74787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-98817" y="8852777"/>
            <a:ext cx="10517634" cy="1434223"/>
          </a:xfrm>
          <a:custGeom>
            <a:avLst/>
            <a:gdLst/>
            <a:ahLst/>
            <a:cxnLst/>
            <a:rect l="l" t="t" r="r" b="b"/>
            <a:pathLst>
              <a:path w="10517634" h="1434223">
                <a:moveTo>
                  <a:pt x="0" y="0"/>
                </a:moveTo>
                <a:lnTo>
                  <a:pt x="10517634" y="0"/>
                </a:lnTo>
                <a:lnTo>
                  <a:pt x="10517634" y="1434223"/>
                </a:lnTo>
                <a:lnTo>
                  <a:pt x="0" y="1434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10134960" y="8852777"/>
            <a:ext cx="10517634" cy="1434223"/>
          </a:xfrm>
          <a:custGeom>
            <a:avLst/>
            <a:gdLst/>
            <a:ahLst/>
            <a:cxnLst/>
            <a:rect l="l" t="t" r="r" b="b"/>
            <a:pathLst>
              <a:path w="10517634" h="1434223">
                <a:moveTo>
                  <a:pt x="0" y="0"/>
                </a:moveTo>
                <a:lnTo>
                  <a:pt x="10517635" y="0"/>
                </a:lnTo>
                <a:lnTo>
                  <a:pt x="10517635" y="1434223"/>
                </a:lnTo>
                <a:lnTo>
                  <a:pt x="0" y="1434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3" name="Group 23"/>
          <p:cNvGrpSpPr/>
          <p:nvPr/>
        </p:nvGrpSpPr>
        <p:grpSpPr>
          <a:xfrm>
            <a:off x="6523567" y="967731"/>
            <a:ext cx="8910086" cy="1669406"/>
            <a:chOff x="0" y="-81292"/>
            <a:chExt cx="11880114" cy="2225875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1880114" cy="2144583"/>
              <a:chOff x="0" y="0"/>
              <a:chExt cx="2346689" cy="42362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346689" cy="423621"/>
              </a:xfrm>
              <a:custGeom>
                <a:avLst/>
                <a:gdLst/>
                <a:ahLst/>
                <a:cxnLst/>
                <a:rect l="l" t="t" r="r" b="b"/>
                <a:pathLst>
                  <a:path w="2346689" h="423621">
                    <a:moveTo>
                      <a:pt x="44314" y="0"/>
                    </a:moveTo>
                    <a:lnTo>
                      <a:pt x="2302376" y="0"/>
                    </a:lnTo>
                    <a:cubicBezTo>
                      <a:pt x="2326849" y="0"/>
                      <a:pt x="2346689" y="19840"/>
                      <a:pt x="2346689" y="44314"/>
                    </a:cubicBezTo>
                    <a:lnTo>
                      <a:pt x="2346689" y="379308"/>
                    </a:lnTo>
                    <a:cubicBezTo>
                      <a:pt x="2346689" y="403781"/>
                      <a:pt x="2326849" y="423621"/>
                      <a:pt x="2302376" y="423621"/>
                    </a:cubicBezTo>
                    <a:lnTo>
                      <a:pt x="44314" y="423621"/>
                    </a:lnTo>
                    <a:cubicBezTo>
                      <a:pt x="19840" y="423621"/>
                      <a:pt x="0" y="403781"/>
                      <a:pt x="0" y="379308"/>
                    </a:cubicBezTo>
                    <a:lnTo>
                      <a:pt x="0" y="44314"/>
                    </a:lnTo>
                    <a:cubicBezTo>
                      <a:pt x="0" y="19840"/>
                      <a:pt x="19840" y="0"/>
                      <a:pt x="4431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2346689" cy="4712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647431" y="-81292"/>
              <a:ext cx="10585251" cy="2094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00"/>
                </a:lnSpc>
              </a:pPr>
              <a:r>
                <a:rPr lang="en-US" sz="8800" dirty="0">
                  <a:solidFill>
                    <a:srgbClr val="000000"/>
                  </a:solidFill>
                  <a:latin typeface="Barriecito"/>
                  <a:sym typeface="Barriecito"/>
                </a:rPr>
                <a:t>Success Criteria</a:t>
              </a:r>
              <a:endParaRPr lang="en-US" sz="1600">
                <a:ea typeface="Calibri"/>
                <a:cs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5219199" y="2790039"/>
            <a:ext cx="3325164" cy="894771"/>
          </a:xfrm>
          <a:custGeom>
            <a:avLst/>
            <a:gdLst/>
            <a:ahLst/>
            <a:cxnLst/>
            <a:rect l="l" t="t" r="r" b="b"/>
            <a:pathLst>
              <a:path w="3325164" h="894771">
                <a:moveTo>
                  <a:pt x="0" y="0"/>
                </a:moveTo>
                <a:lnTo>
                  <a:pt x="3325163" y="0"/>
                </a:lnTo>
                <a:lnTo>
                  <a:pt x="3325163" y="894771"/>
                </a:lnTo>
                <a:lnTo>
                  <a:pt x="0" y="894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3310307" y="133929"/>
            <a:ext cx="3325164" cy="894771"/>
          </a:xfrm>
          <a:custGeom>
            <a:avLst/>
            <a:gdLst/>
            <a:ahLst/>
            <a:cxnLst/>
            <a:rect l="l" t="t" r="r" b="b"/>
            <a:pathLst>
              <a:path w="3325164" h="894771">
                <a:moveTo>
                  <a:pt x="0" y="0"/>
                </a:moveTo>
                <a:lnTo>
                  <a:pt x="3325164" y="0"/>
                </a:lnTo>
                <a:lnTo>
                  <a:pt x="3325164" y="894771"/>
                </a:lnTo>
                <a:lnTo>
                  <a:pt x="0" y="894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438"/>
            <a:ext cx="18288000" cy="10215562"/>
          </a:xfrm>
          <a:custGeom>
            <a:avLst/>
            <a:gdLst/>
            <a:ahLst/>
            <a:cxnLst/>
            <a:rect l="l" t="t" r="r" b="b"/>
            <a:pathLst>
              <a:path w="18288000" h="10215562">
                <a:moveTo>
                  <a:pt x="0" y="0"/>
                </a:moveTo>
                <a:lnTo>
                  <a:pt x="18288000" y="0"/>
                </a:lnTo>
                <a:lnTo>
                  <a:pt x="18288000" y="10215562"/>
                </a:lnTo>
                <a:lnTo>
                  <a:pt x="0" y="1021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951" b="-690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flipV="1">
            <a:off x="-3385638" y="8299152"/>
            <a:ext cx="25059277" cy="3052676"/>
          </a:xfrm>
          <a:custGeom>
            <a:avLst/>
            <a:gdLst/>
            <a:ahLst/>
            <a:cxnLst/>
            <a:rect l="l" t="t" r="r" b="b"/>
            <a:pathLst>
              <a:path w="25059277" h="3052676">
                <a:moveTo>
                  <a:pt x="0" y="3052676"/>
                </a:moveTo>
                <a:lnTo>
                  <a:pt x="25059276" y="3052676"/>
                </a:lnTo>
                <a:lnTo>
                  <a:pt x="25059276" y="0"/>
                </a:lnTo>
                <a:lnTo>
                  <a:pt x="0" y="0"/>
                </a:lnTo>
                <a:lnTo>
                  <a:pt x="0" y="30526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034804" y="3674486"/>
            <a:ext cx="4954272" cy="5583814"/>
            <a:chOff x="0" y="0"/>
            <a:chExt cx="1304829" cy="14706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4829" cy="1470634"/>
            </a:xfrm>
            <a:custGeom>
              <a:avLst/>
              <a:gdLst/>
              <a:ahLst/>
              <a:cxnLst/>
              <a:rect l="l" t="t" r="r" b="b"/>
              <a:pathLst>
                <a:path w="1304829" h="1470634">
                  <a:moveTo>
                    <a:pt x="79696" y="0"/>
                  </a:moveTo>
                  <a:lnTo>
                    <a:pt x="1225132" y="0"/>
                  </a:lnTo>
                  <a:cubicBezTo>
                    <a:pt x="1269148" y="0"/>
                    <a:pt x="1304829" y="35681"/>
                    <a:pt x="1304829" y="79696"/>
                  </a:cubicBezTo>
                  <a:lnTo>
                    <a:pt x="1304829" y="1390938"/>
                  </a:lnTo>
                  <a:cubicBezTo>
                    <a:pt x="1304829" y="1434953"/>
                    <a:pt x="1269148" y="1470634"/>
                    <a:pt x="1225132" y="1470634"/>
                  </a:cubicBezTo>
                  <a:lnTo>
                    <a:pt x="79696" y="1470634"/>
                  </a:lnTo>
                  <a:cubicBezTo>
                    <a:pt x="58560" y="1470634"/>
                    <a:pt x="38289" y="1462238"/>
                    <a:pt x="23343" y="1447292"/>
                  </a:cubicBezTo>
                  <a:cubicBezTo>
                    <a:pt x="8397" y="1432346"/>
                    <a:pt x="0" y="1412075"/>
                    <a:pt x="0" y="1390938"/>
                  </a:cubicBezTo>
                  <a:lnTo>
                    <a:pt x="0" y="79696"/>
                  </a:lnTo>
                  <a:cubicBezTo>
                    <a:pt x="0" y="35681"/>
                    <a:pt x="35681" y="0"/>
                    <a:pt x="7969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304829" cy="1518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66864" y="3705898"/>
            <a:ext cx="4954272" cy="5552402"/>
            <a:chOff x="0" y="0"/>
            <a:chExt cx="1304829" cy="14623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4829" cy="1462361"/>
            </a:xfrm>
            <a:custGeom>
              <a:avLst/>
              <a:gdLst/>
              <a:ahLst/>
              <a:cxnLst/>
              <a:rect l="l" t="t" r="r" b="b"/>
              <a:pathLst>
                <a:path w="1304829" h="1462361">
                  <a:moveTo>
                    <a:pt x="79696" y="0"/>
                  </a:moveTo>
                  <a:lnTo>
                    <a:pt x="1225132" y="0"/>
                  </a:lnTo>
                  <a:cubicBezTo>
                    <a:pt x="1269148" y="0"/>
                    <a:pt x="1304829" y="35681"/>
                    <a:pt x="1304829" y="79696"/>
                  </a:cubicBezTo>
                  <a:lnTo>
                    <a:pt x="1304829" y="1382664"/>
                  </a:lnTo>
                  <a:cubicBezTo>
                    <a:pt x="1304829" y="1426680"/>
                    <a:pt x="1269148" y="1462361"/>
                    <a:pt x="1225132" y="1462361"/>
                  </a:cubicBezTo>
                  <a:lnTo>
                    <a:pt x="79696" y="1462361"/>
                  </a:lnTo>
                  <a:cubicBezTo>
                    <a:pt x="58560" y="1462361"/>
                    <a:pt x="38289" y="1453964"/>
                    <a:pt x="23343" y="1439018"/>
                  </a:cubicBezTo>
                  <a:cubicBezTo>
                    <a:pt x="8397" y="1424072"/>
                    <a:pt x="0" y="1403801"/>
                    <a:pt x="0" y="1382664"/>
                  </a:cubicBezTo>
                  <a:lnTo>
                    <a:pt x="0" y="79696"/>
                  </a:lnTo>
                  <a:cubicBezTo>
                    <a:pt x="0" y="35681"/>
                    <a:pt x="35681" y="0"/>
                    <a:pt x="7969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304829" cy="1509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305028" y="3674486"/>
            <a:ext cx="4954272" cy="5577846"/>
            <a:chOff x="0" y="0"/>
            <a:chExt cx="1304829" cy="14690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4829" cy="1469062"/>
            </a:xfrm>
            <a:custGeom>
              <a:avLst/>
              <a:gdLst/>
              <a:ahLst/>
              <a:cxnLst/>
              <a:rect l="l" t="t" r="r" b="b"/>
              <a:pathLst>
                <a:path w="1304829" h="1469062">
                  <a:moveTo>
                    <a:pt x="79696" y="0"/>
                  </a:moveTo>
                  <a:lnTo>
                    <a:pt x="1225132" y="0"/>
                  </a:lnTo>
                  <a:cubicBezTo>
                    <a:pt x="1269148" y="0"/>
                    <a:pt x="1304829" y="35681"/>
                    <a:pt x="1304829" y="79696"/>
                  </a:cubicBezTo>
                  <a:lnTo>
                    <a:pt x="1304829" y="1389366"/>
                  </a:lnTo>
                  <a:cubicBezTo>
                    <a:pt x="1304829" y="1410503"/>
                    <a:pt x="1296432" y="1430774"/>
                    <a:pt x="1281486" y="1445720"/>
                  </a:cubicBezTo>
                  <a:cubicBezTo>
                    <a:pt x="1266540" y="1460666"/>
                    <a:pt x="1246269" y="1469062"/>
                    <a:pt x="1225132" y="1469062"/>
                  </a:cubicBezTo>
                  <a:lnTo>
                    <a:pt x="79696" y="1469062"/>
                  </a:lnTo>
                  <a:cubicBezTo>
                    <a:pt x="35681" y="1469062"/>
                    <a:pt x="0" y="1433381"/>
                    <a:pt x="0" y="1389366"/>
                  </a:cubicBezTo>
                  <a:lnTo>
                    <a:pt x="0" y="79696"/>
                  </a:lnTo>
                  <a:cubicBezTo>
                    <a:pt x="0" y="35681"/>
                    <a:pt x="35681" y="0"/>
                    <a:pt x="7969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304829" cy="15166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05572" y="3016438"/>
            <a:ext cx="4212736" cy="1378920"/>
            <a:chOff x="0" y="0"/>
            <a:chExt cx="1109527" cy="3631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09527" cy="363172"/>
            </a:xfrm>
            <a:custGeom>
              <a:avLst/>
              <a:gdLst/>
              <a:ahLst/>
              <a:cxnLst/>
              <a:rect l="l" t="t" r="r" b="b"/>
              <a:pathLst>
                <a:path w="1109527" h="363172">
                  <a:moveTo>
                    <a:pt x="93725" y="0"/>
                  </a:moveTo>
                  <a:lnTo>
                    <a:pt x="1015802" y="0"/>
                  </a:lnTo>
                  <a:cubicBezTo>
                    <a:pt x="1040660" y="0"/>
                    <a:pt x="1064499" y="9875"/>
                    <a:pt x="1082076" y="27451"/>
                  </a:cubicBezTo>
                  <a:cubicBezTo>
                    <a:pt x="1099653" y="45028"/>
                    <a:pt x="1109527" y="68867"/>
                    <a:pt x="1109527" y="93725"/>
                  </a:cubicBezTo>
                  <a:lnTo>
                    <a:pt x="1109527" y="269448"/>
                  </a:lnTo>
                  <a:cubicBezTo>
                    <a:pt x="1109527" y="294305"/>
                    <a:pt x="1099653" y="318144"/>
                    <a:pt x="1082076" y="335721"/>
                  </a:cubicBezTo>
                  <a:cubicBezTo>
                    <a:pt x="1064499" y="353298"/>
                    <a:pt x="1040660" y="363172"/>
                    <a:pt x="1015802" y="363172"/>
                  </a:cubicBezTo>
                  <a:lnTo>
                    <a:pt x="93725" y="363172"/>
                  </a:lnTo>
                  <a:cubicBezTo>
                    <a:pt x="68867" y="363172"/>
                    <a:pt x="45028" y="353298"/>
                    <a:pt x="27451" y="335721"/>
                  </a:cubicBezTo>
                  <a:cubicBezTo>
                    <a:pt x="9875" y="318144"/>
                    <a:pt x="0" y="294305"/>
                    <a:pt x="0" y="269448"/>
                  </a:cubicBezTo>
                  <a:lnTo>
                    <a:pt x="0" y="93725"/>
                  </a:lnTo>
                  <a:cubicBezTo>
                    <a:pt x="0" y="68867"/>
                    <a:pt x="9875" y="45028"/>
                    <a:pt x="27451" y="27451"/>
                  </a:cubicBezTo>
                  <a:cubicBezTo>
                    <a:pt x="45028" y="9875"/>
                    <a:pt x="68867" y="0"/>
                    <a:pt x="93725" y="0"/>
                  </a:cubicBezTo>
                  <a:close/>
                </a:path>
              </a:pathLst>
            </a:custGeom>
            <a:solidFill>
              <a:srgbClr val="06720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109527" cy="410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542828" y="4159548"/>
            <a:ext cx="983952" cy="983952"/>
          </a:xfrm>
          <a:custGeom>
            <a:avLst/>
            <a:gdLst/>
            <a:ahLst/>
            <a:cxnLst/>
            <a:rect l="l" t="t" r="r" b="b"/>
            <a:pathLst>
              <a:path w="983952" h="983952">
                <a:moveTo>
                  <a:pt x="0" y="0"/>
                </a:moveTo>
                <a:lnTo>
                  <a:pt x="983952" y="0"/>
                </a:lnTo>
                <a:lnTo>
                  <a:pt x="983952" y="983952"/>
                </a:lnTo>
                <a:lnTo>
                  <a:pt x="0" y="9839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7" name="Group 17"/>
          <p:cNvGrpSpPr/>
          <p:nvPr/>
        </p:nvGrpSpPr>
        <p:grpSpPr>
          <a:xfrm>
            <a:off x="7037632" y="3000525"/>
            <a:ext cx="4212736" cy="1378920"/>
            <a:chOff x="0" y="0"/>
            <a:chExt cx="1109527" cy="3631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09527" cy="363172"/>
            </a:xfrm>
            <a:custGeom>
              <a:avLst/>
              <a:gdLst/>
              <a:ahLst/>
              <a:cxnLst/>
              <a:rect l="l" t="t" r="r" b="b"/>
              <a:pathLst>
                <a:path w="1109527" h="363172">
                  <a:moveTo>
                    <a:pt x="93725" y="0"/>
                  </a:moveTo>
                  <a:lnTo>
                    <a:pt x="1015802" y="0"/>
                  </a:lnTo>
                  <a:cubicBezTo>
                    <a:pt x="1040660" y="0"/>
                    <a:pt x="1064499" y="9875"/>
                    <a:pt x="1082076" y="27451"/>
                  </a:cubicBezTo>
                  <a:cubicBezTo>
                    <a:pt x="1099653" y="45028"/>
                    <a:pt x="1109527" y="68867"/>
                    <a:pt x="1109527" y="93725"/>
                  </a:cubicBezTo>
                  <a:lnTo>
                    <a:pt x="1109527" y="269448"/>
                  </a:lnTo>
                  <a:cubicBezTo>
                    <a:pt x="1109527" y="294305"/>
                    <a:pt x="1099653" y="318144"/>
                    <a:pt x="1082076" y="335721"/>
                  </a:cubicBezTo>
                  <a:cubicBezTo>
                    <a:pt x="1064499" y="353298"/>
                    <a:pt x="1040660" y="363172"/>
                    <a:pt x="1015802" y="363172"/>
                  </a:cubicBezTo>
                  <a:lnTo>
                    <a:pt x="93725" y="363172"/>
                  </a:lnTo>
                  <a:cubicBezTo>
                    <a:pt x="68867" y="363172"/>
                    <a:pt x="45028" y="353298"/>
                    <a:pt x="27451" y="335721"/>
                  </a:cubicBezTo>
                  <a:cubicBezTo>
                    <a:pt x="9875" y="318144"/>
                    <a:pt x="0" y="294305"/>
                    <a:pt x="0" y="269448"/>
                  </a:cubicBezTo>
                  <a:lnTo>
                    <a:pt x="0" y="93725"/>
                  </a:lnTo>
                  <a:cubicBezTo>
                    <a:pt x="0" y="68867"/>
                    <a:pt x="9875" y="45028"/>
                    <a:pt x="27451" y="27451"/>
                  </a:cubicBezTo>
                  <a:cubicBezTo>
                    <a:pt x="45028" y="9875"/>
                    <a:pt x="68867" y="0"/>
                    <a:pt x="93725" y="0"/>
                  </a:cubicBezTo>
                  <a:close/>
                </a:path>
              </a:pathLst>
            </a:custGeom>
            <a:solidFill>
              <a:srgbClr val="06720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109527" cy="410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174888" y="4159548"/>
            <a:ext cx="983952" cy="983952"/>
          </a:xfrm>
          <a:custGeom>
            <a:avLst/>
            <a:gdLst/>
            <a:ahLst/>
            <a:cxnLst/>
            <a:rect l="l" t="t" r="r" b="b"/>
            <a:pathLst>
              <a:path w="983952" h="983952">
                <a:moveTo>
                  <a:pt x="0" y="0"/>
                </a:moveTo>
                <a:lnTo>
                  <a:pt x="983952" y="0"/>
                </a:lnTo>
                <a:lnTo>
                  <a:pt x="983952" y="983952"/>
                </a:lnTo>
                <a:lnTo>
                  <a:pt x="0" y="983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/>
          <p:nvPr/>
        </p:nvGrpSpPr>
        <p:grpSpPr>
          <a:xfrm>
            <a:off x="12675796" y="2985026"/>
            <a:ext cx="4212736" cy="1378920"/>
            <a:chOff x="0" y="0"/>
            <a:chExt cx="1109527" cy="36317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09527" cy="363172"/>
            </a:xfrm>
            <a:custGeom>
              <a:avLst/>
              <a:gdLst/>
              <a:ahLst/>
              <a:cxnLst/>
              <a:rect l="l" t="t" r="r" b="b"/>
              <a:pathLst>
                <a:path w="1109527" h="363172">
                  <a:moveTo>
                    <a:pt x="93725" y="0"/>
                  </a:moveTo>
                  <a:lnTo>
                    <a:pt x="1015802" y="0"/>
                  </a:lnTo>
                  <a:cubicBezTo>
                    <a:pt x="1040660" y="0"/>
                    <a:pt x="1064499" y="9875"/>
                    <a:pt x="1082076" y="27451"/>
                  </a:cubicBezTo>
                  <a:cubicBezTo>
                    <a:pt x="1099653" y="45028"/>
                    <a:pt x="1109527" y="68867"/>
                    <a:pt x="1109527" y="93725"/>
                  </a:cubicBezTo>
                  <a:lnTo>
                    <a:pt x="1109527" y="269448"/>
                  </a:lnTo>
                  <a:cubicBezTo>
                    <a:pt x="1109527" y="294305"/>
                    <a:pt x="1099653" y="318144"/>
                    <a:pt x="1082076" y="335721"/>
                  </a:cubicBezTo>
                  <a:cubicBezTo>
                    <a:pt x="1064499" y="353298"/>
                    <a:pt x="1040660" y="363172"/>
                    <a:pt x="1015802" y="363172"/>
                  </a:cubicBezTo>
                  <a:lnTo>
                    <a:pt x="93725" y="363172"/>
                  </a:lnTo>
                  <a:cubicBezTo>
                    <a:pt x="68867" y="363172"/>
                    <a:pt x="45028" y="353298"/>
                    <a:pt x="27451" y="335721"/>
                  </a:cubicBezTo>
                  <a:cubicBezTo>
                    <a:pt x="9875" y="318144"/>
                    <a:pt x="0" y="294305"/>
                    <a:pt x="0" y="269448"/>
                  </a:cubicBezTo>
                  <a:lnTo>
                    <a:pt x="0" y="93725"/>
                  </a:lnTo>
                  <a:cubicBezTo>
                    <a:pt x="0" y="68867"/>
                    <a:pt x="9875" y="45028"/>
                    <a:pt x="27451" y="27451"/>
                  </a:cubicBezTo>
                  <a:cubicBezTo>
                    <a:pt x="45028" y="9875"/>
                    <a:pt x="68867" y="0"/>
                    <a:pt x="93725" y="0"/>
                  </a:cubicBezTo>
                  <a:close/>
                </a:path>
              </a:pathLst>
            </a:custGeom>
            <a:solidFill>
              <a:srgbClr val="06720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109527" cy="410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1822831" y="4159548"/>
            <a:ext cx="983952" cy="983952"/>
          </a:xfrm>
          <a:custGeom>
            <a:avLst/>
            <a:gdLst/>
            <a:ahLst/>
            <a:cxnLst/>
            <a:rect l="l" t="t" r="r" b="b"/>
            <a:pathLst>
              <a:path w="983952" h="983952">
                <a:moveTo>
                  <a:pt x="0" y="0"/>
                </a:moveTo>
                <a:lnTo>
                  <a:pt x="983952" y="0"/>
                </a:lnTo>
                <a:lnTo>
                  <a:pt x="983952" y="983952"/>
                </a:lnTo>
                <a:lnTo>
                  <a:pt x="0" y="9839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2137607" y="1028700"/>
            <a:ext cx="14012787" cy="1325761"/>
            <a:chOff x="0" y="0"/>
            <a:chExt cx="18683716" cy="1767681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8683716" cy="1767681"/>
              <a:chOff x="0" y="0"/>
              <a:chExt cx="3690610" cy="34917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690610" cy="349172"/>
              </a:xfrm>
              <a:custGeom>
                <a:avLst/>
                <a:gdLst/>
                <a:ahLst/>
                <a:cxnLst/>
                <a:rect l="l" t="t" r="r" b="b"/>
                <a:pathLst>
                  <a:path w="3690610" h="349172">
                    <a:moveTo>
                      <a:pt x="28177" y="0"/>
                    </a:moveTo>
                    <a:lnTo>
                      <a:pt x="3662433" y="0"/>
                    </a:lnTo>
                    <a:cubicBezTo>
                      <a:pt x="3669906" y="0"/>
                      <a:pt x="3677073" y="2969"/>
                      <a:pt x="3682357" y="8253"/>
                    </a:cubicBezTo>
                    <a:cubicBezTo>
                      <a:pt x="3687642" y="13537"/>
                      <a:pt x="3690610" y="20704"/>
                      <a:pt x="3690610" y="28177"/>
                    </a:cubicBezTo>
                    <a:lnTo>
                      <a:pt x="3690610" y="320995"/>
                    </a:lnTo>
                    <a:cubicBezTo>
                      <a:pt x="3690610" y="328468"/>
                      <a:pt x="3687642" y="335635"/>
                      <a:pt x="3682357" y="340919"/>
                    </a:cubicBezTo>
                    <a:cubicBezTo>
                      <a:pt x="3677073" y="346203"/>
                      <a:pt x="3669906" y="349172"/>
                      <a:pt x="3662433" y="349172"/>
                    </a:cubicBezTo>
                    <a:lnTo>
                      <a:pt x="28177" y="349172"/>
                    </a:lnTo>
                    <a:cubicBezTo>
                      <a:pt x="20704" y="349172"/>
                      <a:pt x="13537" y="346203"/>
                      <a:pt x="8253" y="340919"/>
                    </a:cubicBezTo>
                    <a:cubicBezTo>
                      <a:pt x="2969" y="335635"/>
                      <a:pt x="0" y="328468"/>
                      <a:pt x="0" y="320995"/>
                    </a:cubicBezTo>
                    <a:lnTo>
                      <a:pt x="0" y="28177"/>
                    </a:lnTo>
                    <a:cubicBezTo>
                      <a:pt x="0" y="20704"/>
                      <a:pt x="2969" y="13537"/>
                      <a:pt x="8253" y="8253"/>
                    </a:cubicBezTo>
                    <a:cubicBezTo>
                      <a:pt x="13537" y="2969"/>
                      <a:pt x="20704" y="0"/>
                      <a:pt x="2817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66675"/>
                <a:ext cx="3690610" cy="4158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02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632668" y="21517"/>
              <a:ext cx="17540329" cy="1591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</a:pPr>
              <a:r>
                <a:rPr lang="en-US" sz="7200">
                  <a:solidFill>
                    <a:srgbClr val="000000"/>
                  </a:solidFill>
                  <a:latin typeface="Barriecito"/>
                  <a:ea typeface="Barriecito"/>
                  <a:cs typeface="Barriecito"/>
                  <a:sym typeface="Barriecito"/>
                </a:rPr>
                <a:t>The importance of rivers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15313329" y="180954"/>
            <a:ext cx="3150407" cy="847746"/>
          </a:xfrm>
          <a:custGeom>
            <a:avLst/>
            <a:gdLst/>
            <a:ahLst/>
            <a:cxnLst/>
            <a:rect l="l" t="t" r="r" b="b"/>
            <a:pathLst>
              <a:path w="3150407" h="847746">
                <a:moveTo>
                  <a:pt x="0" y="0"/>
                </a:moveTo>
                <a:lnTo>
                  <a:pt x="3150406" y="0"/>
                </a:lnTo>
                <a:lnTo>
                  <a:pt x="3150406" y="847746"/>
                </a:lnTo>
                <a:lnTo>
                  <a:pt x="0" y="8477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7227597" y="3205797"/>
            <a:ext cx="383280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Slopes"/>
                <a:ea typeface="Slopes"/>
                <a:cs typeface="Slopes"/>
                <a:sym typeface="Slopes"/>
              </a:rPr>
              <a:t>For nature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881663" y="5057775"/>
            <a:ext cx="4530778" cy="280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lopes"/>
                <a:ea typeface="Slopes"/>
                <a:cs typeface="Slopes"/>
                <a:sym typeface="Slopes"/>
              </a:rPr>
              <a:t>So many animals and plants live in rivers and will suffer if rivers are unhealthy. Can you name some?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788378" y="5410200"/>
            <a:ext cx="3447124" cy="350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lopes"/>
                <a:ea typeface="Slopes"/>
                <a:cs typeface="Slopes"/>
                <a:sym typeface="Slopes"/>
              </a:rPr>
              <a:t>Humans need and enjoy healthy rivers for water, washing, fishing, swimming, and other sports.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88378" y="3190298"/>
            <a:ext cx="344643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Slopes"/>
                <a:ea typeface="Slopes"/>
                <a:cs typeface="Slopes"/>
                <a:sym typeface="Slopes"/>
              </a:rPr>
              <a:t>For us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806783" y="5173571"/>
            <a:ext cx="3950763" cy="350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lopes"/>
                <a:ea typeface="Slopes"/>
                <a:cs typeface="Slopes"/>
                <a:sym typeface="Slopes"/>
              </a:rPr>
              <a:t>Water needs to move from the land to the sea so that it can cycle through our world and keep life healthy.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384892" y="3190298"/>
            <a:ext cx="279454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Slopes"/>
                <a:ea typeface="Slopes"/>
                <a:cs typeface="Slopes"/>
                <a:sym typeface="Slopes"/>
              </a:rPr>
              <a:t>For water</a:t>
            </a:r>
          </a:p>
        </p:txBody>
      </p:sp>
      <p:sp>
        <p:nvSpPr>
          <p:cNvPr id="37" name="Freeform 37"/>
          <p:cNvSpPr/>
          <p:nvPr/>
        </p:nvSpPr>
        <p:spPr>
          <a:xfrm>
            <a:off x="-350521" y="180954"/>
            <a:ext cx="3150407" cy="847746"/>
          </a:xfrm>
          <a:custGeom>
            <a:avLst/>
            <a:gdLst/>
            <a:ahLst/>
            <a:cxnLst/>
            <a:rect l="l" t="t" r="r" b="b"/>
            <a:pathLst>
              <a:path w="3150407" h="847746">
                <a:moveTo>
                  <a:pt x="0" y="0"/>
                </a:moveTo>
                <a:lnTo>
                  <a:pt x="3150407" y="0"/>
                </a:lnTo>
                <a:lnTo>
                  <a:pt x="3150407" y="847746"/>
                </a:lnTo>
                <a:lnTo>
                  <a:pt x="0" y="8477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438"/>
            <a:ext cx="18288000" cy="10215562"/>
          </a:xfrm>
          <a:custGeom>
            <a:avLst/>
            <a:gdLst/>
            <a:ahLst/>
            <a:cxnLst/>
            <a:rect l="l" t="t" r="r" b="b"/>
            <a:pathLst>
              <a:path w="18288000" h="10215562">
                <a:moveTo>
                  <a:pt x="0" y="0"/>
                </a:moveTo>
                <a:lnTo>
                  <a:pt x="18288000" y="0"/>
                </a:lnTo>
                <a:lnTo>
                  <a:pt x="18288000" y="10215562"/>
                </a:lnTo>
                <a:lnTo>
                  <a:pt x="0" y="10215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951" b="-690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487127" y="-1895562"/>
            <a:ext cx="18290544" cy="12803381"/>
          </a:xfrm>
          <a:custGeom>
            <a:avLst/>
            <a:gdLst/>
            <a:ahLst/>
            <a:cxnLst/>
            <a:rect l="l" t="t" r="r" b="b"/>
            <a:pathLst>
              <a:path w="18290544" h="12803381">
                <a:moveTo>
                  <a:pt x="0" y="0"/>
                </a:moveTo>
                <a:lnTo>
                  <a:pt x="18290544" y="0"/>
                </a:lnTo>
                <a:lnTo>
                  <a:pt x="18290544" y="12803381"/>
                </a:lnTo>
                <a:lnTo>
                  <a:pt x="0" y="128033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57108" y="404724"/>
            <a:ext cx="14326779" cy="1411714"/>
            <a:chOff x="0" y="0"/>
            <a:chExt cx="19102372" cy="188228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9102372" cy="1882285"/>
              <a:chOff x="0" y="0"/>
              <a:chExt cx="4891997" cy="48204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891997" cy="482041"/>
              </a:xfrm>
              <a:custGeom>
                <a:avLst/>
                <a:gdLst/>
                <a:ahLst/>
                <a:cxnLst/>
                <a:rect l="l" t="t" r="r" b="b"/>
                <a:pathLst>
                  <a:path w="4891997" h="482041">
                    <a:moveTo>
                      <a:pt x="21257" y="0"/>
                    </a:moveTo>
                    <a:lnTo>
                      <a:pt x="4870740" y="0"/>
                    </a:lnTo>
                    <a:cubicBezTo>
                      <a:pt x="4876378" y="0"/>
                      <a:pt x="4881785" y="2240"/>
                      <a:pt x="4885771" y="6226"/>
                    </a:cubicBezTo>
                    <a:cubicBezTo>
                      <a:pt x="4889758" y="10213"/>
                      <a:pt x="4891997" y="15619"/>
                      <a:pt x="4891997" y="21257"/>
                    </a:cubicBezTo>
                    <a:lnTo>
                      <a:pt x="4891997" y="460784"/>
                    </a:lnTo>
                    <a:cubicBezTo>
                      <a:pt x="4891997" y="472524"/>
                      <a:pt x="4882480" y="482041"/>
                      <a:pt x="4870740" y="482041"/>
                    </a:cubicBezTo>
                    <a:lnTo>
                      <a:pt x="21257" y="482041"/>
                    </a:lnTo>
                    <a:cubicBezTo>
                      <a:pt x="9517" y="482041"/>
                      <a:pt x="0" y="472524"/>
                      <a:pt x="0" y="460784"/>
                    </a:cubicBezTo>
                    <a:lnTo>
                      <a:pt x="0" y="21257"/>
                    </a:lnTo>
                    <a:cubicBezTo>
                      <a:pt x="0" y="9517"/>
                      <a:pt x="9517" y="0"/>
                      <a:pt x="2125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61925"/>
                <a:ext cx="4891997" cy="6439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33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46845" y="-42472"/>
              <a:ext cx="17933365" cy="1805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40"/>
                </a:lnSpc>
              </a:pPr>
              <a:r>
                <a:rPr lang="en-US" sz="8100">
                  <a:solidFill>
                    <a:srgbClr val="000000"/>
                  </a:solidFill>
                  <a:latin typeface="Barriecito"/>
                  <a:ea typeface="Barriecito"/>
                  <a:cs typeface="Barriecito"/>
                  <a:sym typeface="Barriecito"/>
                </a:rPr>
                <a:t>What makes rivers unhealthy?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21015" y="3615393"/>
            <a:ext cx="6049642" cy="1781470"/>
            <a:chOff x="0" y="0"/>
            <a:chExt cx="8066190" cy="237529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8066190" cy="2375294"/>
              <a:chOff x="0" y="0"/>
              <a:chExt cx="1593321" cy="46919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93321" cy="469194"/>
              </a:xfrm>
              <a:custGeom>
                <a:avLst/>
                <a:gdLst/>
                <a:ahLst/>
                <a:cxnLst/>
                <a:rect l="l" t="t" r="r" b="b"/>
                <a:pathLst>
                  <a:path w="1593321" h="469194">
                    <a:moveTo>
                      <a:pt x="65266" y="0"/>
                    </a:moveTo>
                    <a:lnTo>
                      <a:pt x="1528055" y="0"/>
                    </a:lnTo>
                    <a:cubicBezTo>
                      <a:pt x="1564101" y="0"/>
                      <a:pt x="1593321" y="29221"/>
                      <a:pt x="1593321" y="65266"/>
                    </a:cubicBezTo>
                    <a:lnTo>
                      <a:pt x="1593321" y="403928"/>
                    </a:lnTo>
                    <a:cubicBezTo>
                      <a:pt x="1593321" y="421237"/>
                      <a:pt x="1586445" y="437838"/>
                      <a:pt x="1574205" y="450078"/>
                    </a:cubicBezTo>
                    <a:cubicBezTo>
                      <a:pt x="1561966" y="462318"/>
                      <a:pt x="1545365" y="469194"/>
                      <a:pt x="1528055" y="469194"/>
                    </a:cubicBezTo>
                    <a:lnTo>
                      <a:pt x="65266" y="469194"/>
                    </a:lnTo>
                    <a:cubicBezTo>
                      <a:pt x="29221" y="469194"/>
                      <a:pt x="0" y="439973"/>
                      <a:pt x="0" y="403928"/>
                    </a:cubicBezTo>
                    <a:lnTo>
                      <a:pt x="0" y="65266"/>
                    </a:lnTo>
                    <a:cubicBezTo>
                      <a:pt x="0" y="29221"/>
                      <a:pt x="29221" y="0"/>
                      <a:pt x="6526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85725"/>
                <a:ext cx="1593321" cy="5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29289" y="205514"/>
              <a:ext cx="7407611" cy="1983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3500" spc="-70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If the land around rivers is damaged, soil can be washed into the rivers which can cover plants and small animals.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37064" y="6143819"/>
            <a:ext cx="5451384" cy="1736254"/>
            <a:chOff x="0" y="0"/>
            <a:chExt cx="7268512" cy="2315006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7268512" cy="2315006"/>
              <a:chOff x="0" y="0"/>
              <a:chExt cx="1435756" cy="45728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35755" cy="457285"/>
              </a:xfrm>
              <a:custGeom>
                <a:avLst/>
                <a:gdLst/>
                <a:ahLst/>
                <a:cxnLst/>
                <a:rect l="l" t="t" r="r" b="b"/>
                <a:pathLst>
                  <a:path w="1435755" h="457285">
                    <a:moveTo>
                      <a:pt x="72429" y="0"/>
                    </a:moveTo>
                    <a:lnTo>
                      <a:pt x="1363327" y="0"/>
                    </a:lnTo>
                    <a:cubicBezTo>
                      <a:pt x="1403328" y="0"/>
                      <a:pt x="1435755" y="32428"/>
                      <a:pt x="1435755" y="72429"/>
                    </a:cubicBezTo>
                    <a:lnTo>
                      <a:pt x="1435755" y="384856"/>
                    </a:lnTo>
                    <a:cubicBezTo>
                      <a:pt x="1435755" y="404066"/>
                      <a:pt x="1428125" y="422488"/>
                      <a:pt x="1414542" y="436071"/>
                    </a:cubicBezTo>
                    <a:cubicBezTo>
                      <a:pt x="1400958" y="449654"/>
                      <a:pt x="1382536" y="457285"/>
                      <a:pt x="1363327" y="457285"/>
                    </a:cubicBezTo>
                    <a:lnTo>
                      <a:pt x="72429" y="457285"/>
                    </a:lnTo>
                    <a:cubicBezTo>
                      <a:pt x="53220" y="457285"/>
                      <a:pt x="34797" y="449654"/>
                      <a:pt x="21214" y="436071"/>
                    </a:cubicBezTo>
                    <a:cubicBezTo>
                      <a:pt x="7631" y="422488"/>
                      <a:pt x="0" y="404066"/>
                      <a:pt x="0" y="384856"/>
                    </a:cubicBezTo>
                    <a:lnTo>
                      <a:pt x="0" y="72429"/>
                    </a:lnTo>
                    <a:cubicBezTo>
                      <a:pt x="0" y="53220"/>
                      <a:pt x="7631" y="34797"/>
                      <a:pt x="21214" y="21214"/>
                    </a:cubicBezTo>
                    <a:cubicBezTo>
                      <a:pt x="34797" y="7631"/>
                      <a:pt x="53220" y="0"/>
                      <a:pt x="7242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85725"/>
                <a:ext cx="1435756" cy="5430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44764" y="175369"/>
              <a:ext cx="6578984" cy="1983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3500" spc="-70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Fertilisers from farmland can drain into nearby rivers and unbalance the ecosystem.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329055" y="4014153"/>
            <a:ext cx="983952" cy="983952"/>
          </a:xfrm>
          <a:custGeom>
            <a:avLst/>
            <a:gdLst/>
            <a:ahLst/>
            <a:cxnLst/>
            <a:rect l="l" t="t" r="r" b="b"/>
            <a:pathLst>
              <a:path w="983952" h="983952">
                <a:moveTo>
                  <a:pt x="0" y="0"/>
                </a:moveTo>
                <a:lnTo>
                  <a:pt x="983951" y="0"/>
                </a:lnTo>
                <a:lnTo>
                  <a:pt x="983951" y="983951"/>
                </a:lnTo>
                <a:lnTo>
                  <a:pt x="0" y="9839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545088" y="7388097"/>
            <a:ext cx="983952" cy="983952"/>
          </a:xfrm>
          <a:custGeom>
            <a:avLst/>
            <a:gdLst/>
            <a:ahLst/>
            <a:cxnLst/>
            <a:rect l="l" t="t" r="r" b="b"/>
            <a:pathLst>
              <a:path w="983952" h="983952">
                <a:moveTo>
                  <a:pt x="0" y="0"/>
                </a:moveTo>
                <a:lnTo>
                  <a:pt x="983951" y="0"/>
                </a:lnTo>
                <a:lnTo>
                  <a:pt x="983951" y="983952"/>
                </a:lnTo>
                <a:lnTo>
                  <a:pt x="0" y="9839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/>
          <p:nvPr/>
        </p:nvGrpSpPr>
        <p:grpSpPr>
          <a:xfrm>
            <a:off x="11280042" y="2226012"/>
            <a:ext cx="5979258" cy="2428643"/>
            <a:chOff x="0" y="0"/>
            <a:chExt cx="7972344" cy="3238191"/>
          </a:xfrm>
        </p:grpSpPr>
        <p:grpSp>
          <p:nvGrpSpPr>
            <p:cNvPr id="22" name="Group 22"/>
            <p:cNvGrpSpPr/>
            <p:nvPr/>
          </p:nvGrpSpPr>
          <p:grpSpPr>
            <a:xfrm>
              <a:off x="20485" y="0"/>
              <a:ext cx="7951859" cy="3238191"/>
              <a:chOff x="0" y="0"/>
              <a:chExt cx="1570738" cy="63964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570738" cy="639643"/>
              </a:xfrm>
              <a:custGeom>
                <a:avLst/>
                <a:gdLst/>
                <a:ahLst/>
                <a:cxnLst/>
                <a:rect l="l" t="t" r="r" b="b"/>
                <a:pathLst>
                  <a:path w="1570738" h="639643">
                    <a:moveTo>
                      <a:pt x="66205" y="0"/>
                    </a:moveTo>
                    <a:lnTo>
                      <a:pt x="1504533" y="0"/>
                    </a:lnTo>
                    <a:cubicBezTo>
                      <a:pt x="1522091" y="0"/>
                      <a:pt x="1538931" y="6975"/>
                      <a:pt x="1551347" y="19391"/>
                    </a:cubicBezTo>
                    <a:cubicBezTo>
                      <a:pt x="1563762" y="31807"/>
                      <a:pt x="1570738" y="48646"/>
                      <a:pt x="1570738" y="66205"/>
                    </a:cubicBezTo>
                    <a:lnTo>
                      <a:pt x="1570738" y="573438"/>
                    </a:lnTo>
                    <a:cubicBezTo>
                      <a:pt x="1570738" y="610002"/>
                      <a:pt x="1541097" y="639643"/>
                      <a:pt x="1504533" y="639643"/>
                    </a:cubicBezTo>
                    <a:lnTo>
                      <a:pt x="66205" y="639643"/>
                    </a:lnTo>
                    <a:cubicBezTo>
                      <a:pt x="48646" y="639643"/>
                      <a:pt x="31807" y="632668"/>
                      <a:pt x="19391" y="620252"/>
                    </a:cubicBezTo>
                    <a:cubicBezTo>
                      <a:pt x="6975" y="607836"/>
                      <a:pt x="0" y="590997"/>
                      <a:pt x="0" y="573438"/>
                    </a:cubicBezTo>
                    <a:lnTo>
                      <a:pt x="0" y="66205"/>
                    </a:lnTo>
                    <a:cubicBezTo>
                      <a:pt x="0" y="48646"/>
                      <a:pt x="6975" y="31807"/>
                      <a:pt x="19391" y="19391"/>
                    </a:cubicBezTo>
                    <a:cubicBezTo>
                      <a:pt x="31807" y="6975"/>
                      <a:pt x="48646" y="0"/>
                      <a:pt x="6620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85725"/>
                <a:ext cx="1570738" cy="7253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323731"/>
              <a:ext cx="7972344" cy="2667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3500" spc="-70" dirty="0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Sewage, waste, or litter  from businesses, water companies, or people are sometimes put into our water, even though this is often illegal or not advised.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149330" y="5617800"/>
            <a:ext cx="4109970" cy="1784904"/>
            <a:chOff x="0" y="0"/>
            <a:chExt cx="5479960" cy="237987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5479960" cy="2379872"/>
              <a:chOff x="0" y="0"/>
              <a:chExt cx="1082461" cy="470098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082461" cy="470098"/>
              </a:xfrm>
              <a:custGeom>
                <a:avLst/>
                <a:gdLst/>
                <a:ahLst/>
                <a:cxnLst/>
                <a:rect l="l" t="t" r="r" b="b"/>
                <a:pathLst>
                  <a:path w="1082461" h="470098">
                    <a:moveTo>
                      <a:pt x="96068" y="0"/>
                    </a:moveTo>
                    <a:lnTo>
                      <a:pt x="986393" y="0"/>
                    </a:lnTo>
                    <a:cubicBezTo>
                      <a:pt x="1011872" y="0"/>
                      <a:pt x="1036307" y="10121"/>
                      <a:pt x="1054324" y="28138"/>
                    </a:cubicBezTo>
                    <a:cubicBezTo>
                      <a:pt x="1072340" y="46154"/>
                      <a:pt x="1082461" y="70589"/>
                      <a:pt x="1082461" y="96068"/>
                    </a:cubicBezTo>
                    <a:lnTo>
                      <a:pt x="1082461" y="374030"/>
                    </a:lnTo>
                    <a:cubicBezTo>
                      <a:pt x="1082461" y="427087"/>
                      <a:pt x="1039450" y="470098"/>
                      <a:pt x="986393" y="470098"/>
                    </a:cubicBezTo>
                    <a:lnTo>
                      <a:pt x="96068" y="470098"/>
                    </a:lnTo>
                    <a:cubicBezTo>
                      <a:pt x="43011" y="470098"/>
                      <a:pt x="0" y="427087"/>
                      <a:pt x="0" y="374030"/>
                    </a:cubicBezTo>
                    <a:lnTo>
                      <a:pt x="0" y="96068"/>
                    </a:lnTo>
                    <a:cubicBezTo>
                      <a:pt x="0" y="43011"/>
                      <a:pt x="43011" y="0"/>
                      <a:pt x="9606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85725"/>
                <a:ext cx="1082461" cy="5558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229424" y="207803"/>
              <a:ext cx="5078269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3500" spc="-70" dirty="0">
                  <a:solidFill>
                    <a:srgbClr val="000000"/>
                  </a:solidFill>
                  <a:latin typeface="Slopes"/>
                  <a:sym typeface="Slopes"/>
                </a:rPr>
                <a:t>Climate changes increase water temperature and cause droughts or floods.</a:t>
              </a:r>
              <a:endParaRPr lang="en-US" dirty="0"/>
            </a:p>
          </p:txBody>
        </p:sp>
      </p:grpSp>
      <p:sp>
        <p:nvSpPr>
          <p:cNvPr id="31" name="Freeform 31"/>
          <p:cNvSpPr/>
          <p:nvPr/>
        </p:nvSpPr>
        <p:spPr>
          <a:xfrm>
            <a:off x="10788066" y="4195267"/>
            <a:ext cx="983952" cy="983952"/>
          </a:xfrm>
          <a:custGeom>
            <a:avLst/>
            <a:gdLst/>
            <a:ahLst/>
            <a:cxnLst/>
            <a:rect l="l" t="t" r="r" b="b"/>
            <a:pathLst>
              <a:path w="983952" h="983952">
                <a:moveTo>
                  <a:pt x="0" y="0"/>
                </a:moveTo>
                <a:lnTo>
                  <a:pt x="983952" y="0"/>
                </a:lnTo>
                <a:lnTo>
                  <a:pt x="983952" y="983952"/>
                </a:lnTo>
                <a:lnTo>
                  <a:pt x="0" y="9839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12497927" y="5397802"/>
            <a:ext cx="983952" cy="983952"/>
          </a:xfrm>
          <a:custGeom>
            <a:avLst/>
            <a:gdLst/>
            <a:ahLst/>
            <a:cxnLst/>
            <a:rect l="l" t="t" r="r" b="b"/>
            <a:pathLst>
              <a:path w="983952" h="983952">
                <a:moveTo>
                  <a:pt x="0" y="0"/>
                </a:moveTo>
                <a:lnTo>
                  <a:pt x="983952" y="0"/>
                </a:lnTo>
                <a:lnTo>
                  <a:pt x="983952" y="983951"/>
                </a:lnTo>
                <a:lnTo>
                  <a:pt x="0" y="9839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3" name="Group 33"/>
          <p:cNvGrpSpPr/>
          <p:nvPr/>
        </p:nvGrpSpPr>
        <p:grpSpPr>
          <a:xfrm>
            <a:off x="8070658" y="7880073"/>
            <a:ext cx="8063080" cy="1784904"/>
            <a:chOff x="0" y="0"/>
            <a:chExt cx="10750773" cy="2379872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10750773" cy="2379872"/>
              <a:chOff x="0" y="0"/>
              <a:chExt cx="2123610" cy="470098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123610" cy="470098"/>
              </a:xfrm>
              <a:custGeom>
                <a:avLst/>
                <a:gdLst/>
                <a:ahLst/>
                <a:cxnLst/>
                <a:rect l="l" t="t" r="r" b="b"/>
                <a:pathLst>
                  <a:path w="2123610" h="470098">
                    <a:moveTo>
                      <a:pt x="48969" y="0"/>
                    </a:moveTo>
                    <a:lnTo>
                      <a:pt x="2074641" y="0"/>
                    </a:lnTo>
                    <a:cubicBezTo>
                      <a:pt x="2087628" y="0"/>
                      <a:pt x="2100084" y="5159"/>
                      <a:pt x="2109267" y="14343"/>
                    </a:cubicBezTo>
                    <a:cubicBezTo>
                      <a:pt x="2118450" y="23526"/>
                      <a:pt x="2123610" y="35981"/>
                      <a:pt x="2123610" y="48969"/>
                    </a:cubicBezTo>
                    <a:lnTo>
                      <a:pt x="2123610" y="421129"/>
                    </a:lnTo>
                    <a:cubicBezTo>
                      <a:pt x="2123610" y="434117"/>
                      <a:pt x="2118450" y="446572"/>
                      <a:pt x="2109267" y="455756"/>
                    </a:cubicBezTo>
                    <a:cubicBezTo>
                      <a:pt x="2100084" y="464939"/>
                      <a:pt x="2087628" y="470098"/>
                      <a:pt x="2074641" y="470098"/>
                    </a:cubicBezTo>
                    <a:lnTo>
                      <a:pt x="48969" y="470098"/>
                    </a:lnTo>
                    <a:cubicBezTo>
                      <a:pt x="35981" y="470098"/>
                      <a:pt x="23526" y="464939"/>
                      <a:pt x="14343" y="455756"/>
                    </a:cubicBezTo>
                    <a:cubicBezTo>
                      <a:pt x="5159" y="446572"/>
                      <a:pt x="0" y="434117"/>
                      <a:pt x="0" y="421129"/>
                    </a:cubicBezTo>
                    <a:lnTo>
                      <a:pt x="0" y="48969"/>
                    </a:lnTo>
                    <a:cubicBezTo>
                      <a:pt x="0" y="35981"/>
                      <a:pt x="5159" y="23526"/>
                      <a:pt x="14343" y="14343"/>
                    </a:cubicBezTo>
                    <a:cubicBezTo>
                      <a:pt x="23526" y="5159"/>
                      <a:pt x="35981" y="0"/>
                      <a:pt x="4896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85725"/>
                <a:ext cx="2123610" cy="5558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450092" y="207802"/>
              <a:ext cx="9962721" cy="1983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3500" spc="-70" dirty="0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People changing the natural path of the river can upset the ecosystem - by moving rocks, or straightening huge sections with machines.</a:t>
              </a:r>
            </a:p>
          </p:txBody>
        </p:sp>
      </p:grpSp>
      <p:sp>
        <p:nvSpPr>
          <p:cNvPr id="38" name="Freeform 38"/>
          <p:cNvSpPr/>
          <p:nvPr/>
        </p:nvSpPr>
        <p:spPr>
          <a:xfrm>
            <a:off x="7752700" y="8772525"/>
            <a:ext cx="1174975" cy="1174975"/>
          </a:xfrm>
          <a:custGeom>
            <a:avLst/>
            <a:gdLst/>
            <a:ahLst/>
            <a:cxnLst/>
            <a:rect l="l" t="t" r="r" b="b"/>
            <a:pathLst>
              <a:path w="1174975" h="1174975">
                <a:moveTo>
                  <a:pt x="0" y="0"/>
                </a:moveTo>
                <a:lnTo>
                  <a:pt x="1174975" y="0"/>
                </a:lnTo>
                <a:lnTo>
                  <a:pt x="1174975" y="1174975"/>
                </a:lnTo>
                <a:lnTo>
                  <a:pt x="0" y="117497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438"/>
            <a:ext cx="18288000" cy="10215562"/>
          </a:xfrm>
          <a:custGeom>
            <a:avLst/>
            <a:gdLst/>
            <a:ahLst/>
            <a:cxnLst/>
            <a:rect l="l" t="t" r="r" b="b"/>
            <a:pathLst>
              <a:path w="18288000" h="10215562">
                <a:moveTo>
                  <a:pt x="0" y="0"/>
                </a:moveTo>
                <a:lnTo>
                  <a:pt x="18288000" y="0"/>
                </a:lnTo>
                <a:lnTo>
                  <a:pt x="18288000" y="10215562"/>
                </a:lnTo>
                <a:lnTo>
                  <a:pt x="0" y="1021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951" b="-690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241392" y="29958"/>
            <a:ext cx="14516958" cy="11376016"/>
          </a:xfrm>
          <a:custGeom>
            <a:avLst/>
            <a:gdLst/>
            <a:ahLst/>
            <a:cxnLst/>
            <a:rect l="l" t="t" r="r" b="b"/>
            <a:pathLst>
              <a:path w="14516958" h="11376016">
                <a:moveTo>
                  <a:pt x="0" y="0"/>
                </a:moveTo>
                <a:lnTo>
                  <a:pt x="14516958" y="0"/>
                </a:lnTo>
                <a:lnTo>
                  <a:pt x="14516958" y="11376015"/>
                </a:lnTo>
                <a:lnTo>
                  <a:pt x="0" y="11376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12294574" cy="2849989"/>
            <a:chOff x="0" y="0"/>
            <a:chExt cx="16392765" cy="379998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6392765" cy="3799985"/>
              <a:chOff x="0" y="0"/>
              <a:chExt cx="4198084" cy="97315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198084" cy="973152"/>
              </a:xfrm>
              <a:custGeom>
                <a:avLst/>
                <a:gdLst/>
                <a:ahLst/>
                <a:cxnLst/>
                <a:rect l="l" t="t" r="r" b="b"/>
                <a:pathLst>
                  <a:path w="4198084" h="973152">
                    <a:moveTo>
                      <a:pt x="24771" y="0"/>
                    </a:moveTo>
                    <a:lnTo>
                      <a:pt x="4173313" y="0"/>
                    </a:lnTo>
                    <a:cubicBezTo>
                      <a:pt x="4179882" y="0"/>
                      <a:pt x="4186183" y="2610"/>
                      <a:pt x="4190828" y="7255"/>
                    </a:cubicBezTo>
                    <a:cubicBezTo>
                      <a:pt x="4195474" y="11901"/>
                      <a:pt x="4198084" y="18201"/>
                      <a:pt x="4198084" y="24771"/>
                    </a:cubicBezTo>
                    <a:lnTo>
                      <a:pt x="4198084" y="948381"/>
                    </a:lnTo>
                    <a:cubicBezTo>
                      <a:pt x="4198084" y="962062"/>
                      <a:pt x="4186993" y="973152"/>
                      <a:pt x="4173313" y="973152"/>
                    </a:cubicBezTo>
                    <a:lnTo>
                      <a:pt x="24771" y="973152"/>
                    </a:lnTo>
                    <a:cubicBezTo>
                      <a:pt x="11090" y="973152"/>
                      <a:pt x="0" y="962062"/>
                      <a:pt x="0" y="948381"/>
                    </a:cubicBezTo>
                    <a:lnTo>
                      <a:pt x="0" y="24771"/>
                    </a:lnTo>
                    <a:cubicBezTo>
                      <a:pt x="0" y="11090"/>
                      <a:pt x="11090" y="0"/>
                      <a:pt x="2477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61925"/>
                <a:ext cx="4198084" cy="1135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33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555092" y="-42472"/>
              <a:ext cx="15389577" cy="372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40"/>
                </a:lnSpc>
              </a:pPr>
              <a:r>
                <a:rPr lang="en-US" sz="8100">
                  <a:solidFill>
                    <a:srgbClr val="000000"/>
                  </a:solidFill>
                  <a:latin typeface="Barriecito"/>
                  <a:ea typeface="Barriecito"/>
                  <a:cs typeface="Barriecito"/>
                  <a:sym typeface="Barriecito"/>
                </a:rPr>
                <a:t>How can we tell when rivers are unhealthy?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12652" y="4584343"/>
            <a:ext cx="8325222" cy="2267245"/>
            <a:chOff x="0" y="0"/>
            <a:chExt cx="11100296" cy="302299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1100296" cy="3022994"/>
              <a:chOff x="0" y="0"/>
              <a:chExt cx="2192651" cy="5971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192651" cy="597135"/>
              </a:xfrm>
              <a:custGeom>
                <a:avLst/>
                <a:gdLst/>
                <a:ahLst/>
                <a:cxnLst/>
                <a:rect l="l" t="t" r="r" b="b"/>
                <a:pathLst>
                  <a:path w="2192651" h="597135">
                    <a:moveTo>
                      <a:pt x="47427" y="0"/>
                    </a:moveTo>
                    <a:lnTo>
                      <a:pt x="2145224" y="0"/>
                    </a:lnTo>
                    <a:cubicBezTo>
                      <a:pt x="2157803" y="0"/>
                      <a:pt x="2169866" y="4997"/>
                      <a:pt x="2178760" y="13891"/>
                    </a:cubicBezTo>
                    <a:cubicBezTo>
                      <a:pt x="2187654" y="22785"/>
                      <a:pt x="2192651" y="34848"/>
                      <a:pt x="2192651" y="47427"/>
                    </a:cubicBezTo>
                    <a:lnTo>
                      <a:pt x="2192651" y="549708"/>
                    </a:lnTo>
                    <a:cubicBezTo>
                      <a:pt x="2192651" y="562286"/>
                      <a:pt x="2187654" y="574349"/>
                      <a:pt x="2178760" y="583244"/>
                    </a:cubicBezTo>
                    <a:cubicBezTo>
                      <a:pt x="2169866" y="592138"/>
                      <a:pt x="2157803" y="597135"/>
                      <a:pt x="2145224" y="597135"/>
                    </a:cubicBezTo>
                    <a:lnTo>
                      <a:pt x="47427" y="597135"/>
                    </a:lnTo>
                    <a:cubicBezTo>
                      <a:pt x="34848" y="597135"/>
                      <a:pt x="22785" y="592138"/>
                      <a:pt x="13891" y="583244"/>
                    </a:cubicBezTo>
                    <a:cubicBezTo>
                      <a:pt x="4997" y="574349"/>
                      <a:pt x="0" y="562286"/>
                      <a:pt x="0" y="549708"/>
                    </a:cubicBezTo>
                    <a:lnTo>
                      <a:pt x="0" y="47427"/>
                    </a:lnTo>
                    <a:cubicBezTo>
                      <a:pt x="0" y="34848"/>
                      <a:pt x="4997" y="22785"/>
                      <a:pt x="13891" y="13891"/>
                    </a:cubicBezTo>
                    <a:cubicBezTo>
                      <a:pt x="22785" y="4997"/>
                      <a:pt x="34848" y="0"/>
                      <a:pt x="474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85725"/>
                <a:ext cx="2192651" cy="6828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53152" y="205514"/>
              <a:ext cx="10193993" cy="2631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3500" spc="-70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Sometimes we can see it - there might be litter, flytipping, an unusual colour like browny water rather than clear, a lack of plants and animals. Sometimes we can even smell it!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4584343"/>
            <a:ext cx="983952" cy="983952"/>
          </a:xfrm>
          <a:custGeom>
            <a:avLst/>
            <a:gdLst/>
            <a:ahLst/>
            <a:cxnLst/>
            <a:rect l="l" t="t" r="r" b="b"/>
            <a:pathLst>
              <a:path w="983952" h="983952">
                <a:moveTo>
                  <a:pt x="0" y="0"/>
                </a:moveTo>
                <a:lnTo>
                  <a:pt x="983952" y="0"/>
                </a:lnTo>
                <a:lnTo>
                  <a:pt x="983952" y="983951"/>
                </a:lnTo>
                <a:lnTo>
                  <a:pt x="0" y="983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>
            <a:off x="3204911" y="7476830"/>
            <a:ext cx="8162793" cy="1781470"/>
            <a:chOff x="0" y="0"/>
            <a:chExt cx="10883724" cy="2375294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0883724" cy="2375294"/>
              <a:chOff x="0" y="0"/>
              <a:chExt cx="2149871" cy="46919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149871" cy="469194"/>
              </a:xfrm>
              <a:custGeom>
                <a:avLst/>
                <a:gdLst/>
                <a:ahLst/>
                <a:cxnLst/>
                <a:rect l="l" t="t" r="r" b="b"/>
                <a:pathLst>
                  <a:path w="2149871" h="469194">
                    <a:moveTo>
                      <a:pt x="48370" y="0"/>
                    </a:moveTo>
                    <a:lnTo>
                      <a:pt x="2101501" y="0"/>
                    </a:lnTo>
                    <a:cubicBezTo>
                      <a:pt x="2128215" y="0"/>
                      <a:pt x="2149871" y="21656"/>
                      <a:pt x="2149871" y="48370"/>
                    </a:cubicBezTo>
                    <a:lnTo>
                      <a:pt x="2149871" y="420823"/>
                    </a:lnTo>
                    <a:cubicBezTo>
                      <a:pt x="2149871" y="447538"/>
                      <a:pt x="2128215" y="469194"/>
                      <a:pt x="2101501" y="469194"/>
                    </a:cubicBezTo>
                    <a:lnTo>
                      <a:pt x="48370" y="469194"/>
                    </a:lnTo>
                    <a:cubicBezTo>
                      <a:pt x="21656" y="469194"/>
                      <a:pt x="0" y="447538"/>
                      <a:pt x="0" y="420823"/>
                    </a:cubicBezTo>
                    <a:lnTo>
                      <a:pt x="0" y="48370"/>
                    </a:lnTo>
                    <a:cubicBezTo>
                      <a:pt x="0" y="21656"/>
                      <a:pt x="21656" y="0"/>
                      <a:pt x="4837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85725"/>
                <a:ext cx="2149871" cy="5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44310" y="205514"/>
              <a:ext cx="9995103" cy="1983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3500" spc="-70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Sometimes it can be hard to see. Scientists can take samples of water or try to survey the invertebrates living there and use that to rate the river’s health.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2220960" y="7476830"/>
            <a:ext cx="983952" cy="983952"/>
          </a:xfrm>
          <a:custGeom>
            <a:avLst/>
            <a:gdLst/>
            <a:ahLst/>
            <a:cxnLst/>
            <a:rect l="l" t="t" r="r" b="b"/>
            <a:pathLst>
              <a:path w="983952" h="983952">
                <a:moveTo>
                  <a:pt x="0" y="0"/>
                </a:moveTo>
                <a:lnTo>
                  <a:pt x="983951" y="0"/>
                </a:lnTo>
                <a:lnTo>
                  <a:pt x="983951" y="983951"/>
                </a:lnTo>
                <a:lnTo>
                  <a:pt x="0" y="983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576212" y="6172200"/>
            <a:ext cx="1436439" cy="4114800"/>
          </a:xfrm>
          <a:custGeom>
            <a:avLst/>
            <a:gdLst/>
            <a:ahLst/>
            <a:cxnLst/>
            <a:rect l="l" t="t" r="r" b="b"/>
            <a:pathLst>
              <a:path w="1436439" h="4114800">
                <a:moveTo>
                  <a:pt x="0" y="0"/>
                </a:moveTo>
                <a:lnTo>
                  <a:pt x="1436440" y="0"/>
                </a:lnTo>
                <a:lnTo>
                  <a:pt x="14364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16185145" y="2887390"/>
            <a:ext cx="1664714" cy="1498243"/>
          </a:xfrm>
          <a:custGeom>
            <a:avLst/>
            <a:gdLst/>
            <a:ahLst/>
            <a:cxnLst/>
            <a:rect l="l" t="t" r="r" b="b"/>
            <a:pathLst>
              <a:path w="1664714" h="1498243">
                <a:moveTo>
                  <a:pt x="0" y="0"/>
                </a:moveTo>
                <a:lnTo>
                  <a:pt x="1664714" y="0"/>
                </a:lnTo>
                <a:lnTo>
                  <a:pt x="1664714" y="1498243"/>
                </a:lnTo>
                <a:lnTo>
                  <a:pt x="0" y="1498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438"/>
            <a:ext cx="18288000" cy="10215562"/>
          </a:xfrm>
          <a:custGeom>
            <a:avLst/>
            <a:gdLst/>
            <a:ahLst/>
            <a:cxnLst/>
            <a:rect l="l" t="t" r="r" b="b"/>
            <a:pathLst>
              <a:path w="18288000" h="10215562">
                <a:moveTo>
                  <a:pt x="0" y="0"/>
                </a:moveTo>
                <a:lnTo>
                  <a:pt x="18288000" y="0"/>
                </a:lnTo>
                <a:lnTo>
                  <a:pt x="18288000" y="10215562"/>
                </a:lnTo>
                <a:lnTo>
                  <a:pt x="0" y="1021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951" b="-69069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9037750" cy="2849989"/>
            <a:chOff x="0" y="0"/>
            <a:chExt cx="12050334" cy="379998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2050334" cy="3799985"/>
              <a:chOff x="0" y="0"/>
              <a:chExt cx="3086014" cy="9731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086014" cy="973152"/>
              </a:xfrm>
              <a:custGeom>
                <a:avLst/>
                <a:gdLst/>
                <a:ahLst/>
                <a:cxnLst/>
                <a:rect l="l" t="t" r="r" b="b"/>
                <a:pathLst>
                  <a:path w="3086014" h="973152">
                    <a:moveTo>
                      <a:pt x="33697" y="0"/>
                    </a:moveTo>
                    <a:lnTo>
                      <a:pt x="3052317" y="0"/>
                    </a:lnTo>
                    <a:cubicBezTo>
                      <a:pt x="3061254" y="0"/>
                      <a:pt x="3069825" y="3550"/>
                      <a:pt x="3076145" y="9870"/>
                    </a:cubicBezTo>
                    <a:cubicBezTo>
                      <a:pt x="3082464" y="16189"/>
                      <a:pt x="3086014" y="24760"/>
                      <a:pt x="3086014" y="33697"/>
                    </a:cubicBezTo>
                    <a:lnTo>
                      <a:pt x="3086014" y="939455"/>
                    </a:lnTo>
                    <a:cubicBezTo>
                      <a:pt x="3086014" y="948392"/>
                      <a:pt x="3082464" y="956963"/>
                      <a:pt x="3076145" y="963282"/>
                    </a:cubicBezTo>
                    <a:cubicBezTo>
                      <a:pt x="3069825" y="969602"/>
                      <a:pt x="3061254" y="973152"/>
                      <a:pt x="3052317" y="973152"/>
                    </a:cubicBezTo>
                    <a:lnTo>
                      <a:pt x="33697" y="973152"/>
                    </a:lnTo>
                    <a:cubicBezTo>
                      <a:pt x="24760" y="973152"/>
                      <a:pt x="16189" y="969602"/>
                      <a:pt x="9870" y="963282"/>
                    </a:cubicBezTo>
                    <a:cubicBezTo>
                      <a:pt x="3550" y="956963"/>
                      <a:pt x="0" y="948392"/>
                      <a:pt x="0" y="939455"/>
                    </a:cubicBezTo>
                    <a:lnTo>
                      <a:pt x="0" y="33697"/>
                    </a:lnTo>
                    <a:cubicBezTo>
                      <a:pt x="0" y="24760"/>
                      <a:pt x="3550" y="16189"/>
                      <a:pt x="9870" y="9870"/>
                    </a:cubicBezTo>
                    <a:cubicBezTo>
                      <a:pt x="16189" y="3550"/>
                      <a:pt x="24760" y="0"/>
                      <a:pt x="3369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161925"/>
                <a:ext cx="3086014" cy="1135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33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408049" y="-42472"/>
              <a:ext cx="11312890" cy="372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40"/>
                </a:lnSpc>
              </a:pPr>
              <a:r>
                <a:rPr lang="en-US" sz="8100">
                  <a:solidFill>
                    <a:srgbClr val="000000"/>
                  </a:solidFill>
                  <a:latin typeface="Barriecito"/>
                  <a:ea typeface="Barriecito"/>
                  <a:cs typeface="Barriecito"/>
                  <a:sym typeface="Barriecito"/>
                </a:rPr>
                <a:t>WHat is an invertebrate?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12652" y="4341455"/>
            <a:ext cx="6779253" cy="1295695"/>
            <a:chOff x="0" y="0"/>
            <a:chExt cx="9039003" cy="1727594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9039003" cy="1727594"/>
              <a:chOff x="0" y="0"/>
              <a:chExt cx="1785482" cy="34125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85482" cy="341253"/>
              </a:xfrm>
              <a:custGeom>
                <a:avLst/>
                <a:gdLst/>
                <a:ahLst/>
                <a:cxnLst/>
                <a:rect l="l" t="t" r="r" b="b"/>
                <a:pathLst>
                  <a:path w="1785482" h="341253">
                    <a:moveTo>
                      <a:pt x="58242" y="0"/>
                    </a:moveTo>
                    <a:lnTo>
                      <a:pt x="1727240" y="0"/>
                    </a:lnTo>
                    <a:cubicBezTo>
                      <a:pt x="1742687" y="0"/>
                      <a:pt x="1757501" y="6136"/>
                      <a:pt x="1768423" y="17059"/>
                    </a:cubicBezTo>
                    <a:cubicBezTo>
                      <a:pt x="1779346" y="27981"/>
                      <a:pt x="1785482" y="42795"/>
                      <a:pt x="1785482" y="58242"/>
                    </a:cubicBezTo>
                    <a:lnTo>
                      <a:pt x="1785482" y="283011"/>
                    </a:lnTo>
                    <a:cubicBezTo>
                      <a:pt x="1785482" y="315177"/>
                      <a:pt x="1759406" y="341253"/>
                      <a:pt x="1727240" y="341253"/>
                    </a:cubicBezTo>
                    <a:lnTo>
                      <a:pt x="58242" y="341253"/>
                    </a:lnTo>
                    <a:cubicBezTo>
                      <a:pt x="26076" y="341253"/>
                      <a:pt x="0" y="315177"/>
                      <a:pt x="0" y="283011"/>
                    </a:cubicBezTo>
                    <a:lnTo>
                      <a:pt x="0" y="58242"/>
                    </a:lnTo>
                    <a:cubicBezTo>
                      <a:pt x="0" y="26076"/>
                      <a:pt x="26076" y="0"/>
                      <a:pt x="5824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85725"/>
                <a:ext cx="1785482" cy="4269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69003" y="205514"/>
              <a:ext cx="8300998" cy="1335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3500" spc="-70" dirty="0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An animal without a backbone - 95% of animal species are invertebrates.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45310" y="7094695"/>
            <a:ext cx="7352668" cy="1295695"/>
            <a:chOff x="0" y="0"/>
            <a:chExt cx="9803557" cy="1727594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9803557" cy="1727594"/>
              <a:chOff x="0" y="0"/>
              <a:chExt cx="1936505" cy="3412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36505" cy="341253"/>
              </a:xfrm>
              <a:custGeom>
                <a:avLst/>
                <a:gdLst/>
                <a:ahLst/>
                <a:cxnLst/>
                <a:rect l="l" t="t" r="r" b="b"/>
                <a:pathLst>
                  <a:path w="1936505" h="341253">
                    <a:moveTo>
                      <a:pt x="53700" y="0"/>
                    </a:moveTo>
                    <a:lnTo>
                      <a:pt x="1882805" y="0"/>
                    </a:lnTo>
                    <a:cubicBezTo>
                      <a:pt x="1912463" y="0"/>
                      <a:pt x="1936505" y="24042"/>
                      <a:pt x="1936505" y="53700"/>
                    </a:cubicBezTo>
                    <a:lnTo>
                      <a:pt x="1936505" y="287553"/>
                    </a:lnTo>
                    <a:cubicBezTo>
                      <a:pt x="1936505" y="301795"/>
                      <a:pt x="1930847" y="315454"/>
                      <a:pt x="1920777" y="325525"/>
                    </a:cubicBezTo>
                    <a:cubicBezTo>
                      <a:pt x="1910706" y="335595"/>
                      <a:pt x="1897047" y="341253"/>
                      <a:pt x="1882805" y="341253"/>
                    </a:cubicBezTo>
                    <a:lnTo>
                      <a:pt x="53700" y="341253"/>
                    </a:lnTo>
                    <a:cubicBezTo>
                      <a:pt x="24042" y="341253"/>
                      <a:pt x="0" y="317211"/>
                      <a:pt x="0" y="287553"/>
                    </a:cubicBezTo>
                    <a:lnTo>
                      <a:pt x="0" y="53700"/>
                    </a:lnTo>
                    <a:cubicBezTo>
                      <a:pt x="0" y="24042"/>
                      <a:pt x="24042" y="0"/>
                      <a:pt x="537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85725"/>
                <a:ext cx="1936505" cy="4269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400214" y="205514"/>
              <a:ext cx="9003128" cy="1335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3500" spc="-70" dirty="0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Examples include worms, starfish, beetles, crabs, flies, octopus, and more. Can you think of any?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3414835" y="6153790"/>
            <a:ext cx="4157930" cy="3710953"/>
          </a:xfrm>
          <a:custGeom>
            <a:avLst/>
            <a:gdLst/>
            <a:ahLst/>
            <a:cxnLst/>
            <a:rect l="l" t="t" r="r" b="b"/>
            <a:pathLst>
              <a:path w="4157930" h="3710953">
                <a:moveTo>
                  <a:pt x="0" y="0"/>
                </a:moveTo>
                <a:lnTo>
                  <a:pt x="4157930" y="0"/>
                </a:lnTo>
                <a:lnTo>
                  <a:pt x="4157930" y="3710953"/>
                </a:lnTo>
                <a:lnTo>
                  <a:pt x="0" y="371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3878741" y="226655"/>
            <a:ext cx="3230118" cy="4114800"/>
          </a:xfrm>
          <a:custGeom>
            <a:avLst/>
            <a:gdLst/>
            <a:ahLst/>
            <a:cxnLst/>
            <a:rect l="l" t="t" r="r" b="b"/>
            <a:pathLst>
              <a:path w="3230118" h="4114800">
                <a:moveTo>
                  <a:pt x="0" y="0"/>
                </a:moveTo>
                <a:lnTo>
                  <a:pt x="3230118" y="0"/>
                </a:lnTo>
                <a:lnTo>
                  <a:pt x="3230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0" y="8566351"/>
            <a:ext cx="2809223" cy="1720649"/>
          </a:xfrm>
          <a:custGeom>
            <a:avLst/>
            <a:gdLst/>
            <a:ahLst/>
            <a:cxnLst/>
            <a:rect l="l" t="t" r="r" b="b"/>
            <a:pathLst>
              <a:path w="2809223" h="1720649">
                <a:moveTo>
                  <a:pt x="0" y="0"/>
                </a:moveTo>
                <a:lnTo>
                  <a:pt x="2809223" y="0"/>
                </a:lnTo>
                <a:lnTo>
                  <a:pt x="2809223" y="1720649"/>
                </a:lnTo>
                <a:lnTo>
                  <a:pt x="0" y="17206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11215523" y="8478392"/>
            <a:ext cx="1747213" cy="1896567"/>
          </a:xfrm>
          <a:custGeom>
            <a:avLst/>
            <a:gdLst/>
            <a:ahLst/>
            <a:cxnLst/>
            <a:rect l="l" t="t" r="r" b="b"/>
            <a:pathLst>
              <a:path w="1747213" h="1896567">
                <a:moveTo>
                  <a:pt x="0" y="0"/>
                </a:moveTo>
                <a:lnTo>
                  <a:pt x="1747212" y="0"/>
                </a:lnTo>
                <a:lnTo>
                  <a:pt x="1747212" y="1896567"/>
                </a:lnTo>
                <a:lnTo>
                  <a:pt x="0" y="18965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4648940" y="8270662"/>
            <a:ext cx="4745408" cy="1975276"/>
          </a:xfrm>
          <a:custGeom>
            <a:avLst/>
            <a:gdLst/>
            <a:ahLst/>
            <a:cxnLst/>
            <a:rect l="l" t="t" r="r" b="b"/>
            <a:pathLst>
              <a:path w="4745408" h="1975276">
                <a:moveTo>
                  <a:pt x="0" y="0"/>
                </a:moveTo>
                <a:lnTo>
                  <a:pt x="4745408" y="0"/>
                </a:lnTo>
                <a:lnTo>
                  <a:pt x="4745408" y="1975276"/>
                </a:lnTo>
                <a:lnTo>
                  <a:pt x="0" y="19752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187442" y="226655"/>
            <a:ext cx="2434338" cy="1621878"/>
          </a:xfrm>
          <a:custGeom>
            <a:avLst/>
            <a:gdLst/>
            <a:ahLst/>
            <a:cxnLst/>
            <a:rect l="l" t="t" r="r" b="b"/>
            <a:pathLst>
              <a:path w="2434338" h="1621878">
                <a:moveTo>
                  <a:pt x="0" y="0"/>
                </a:moveTo>
                <a:lnTo>
                  <a:pt x="2434338" y="0"/>
                </a:lnTo>
                <a:lnTo>
                  <a:pt x="2434338" y="1621878"/>
                </a:lnTo>
                <a:lnTo>
                  <a:pt x="0" y="1621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8791904" y="5833370"/>
            <a:ext cx="2069293" cy="1515757"/>
          </a:xfrm>
          <a:custGeom>
            <a:avLst/>
            <a:gdLst/>
            <a:ahLst/>
            <a:cxnLst/>
            <a:rect l="l" t="t" r="r" b="b"/>
            <a:pathLst>
              <a:path w="2069293" h="1515757">
                <a:moveTo>
                  <a:pt x="0" y="0"/>
                </a:moveTo>
                <a:lnTo>
                  <a:pt x="2069293" y="0"/>
                </a:lnTo>
                <a:lnTo>
                  <a:pt x="2069293" y="1515758"/>
                </a:lnTo>
                <a:lnTo>
                  <a:pt x="0" y="15157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10066450" y="635588"/>
            <a:ext cx="3186718" cy="2425889"/>
          </a:xfrm>
          <a:custGeom>
            <a:avLst/>
            <a:gdLst/>
            <a:ahLst/>
            <a:cxnLst/>
            <a:rect l="l" t="t" r="r" b="b"/>
            <a:pathLst>
              <a:path w="3186718" h="2425889">
                <a:moveTo>
                  <a:pt x="0" y="0"/>
                </a:moveTo>
                <a:lnTo>
                  <a:pt x="3186718" y="0"/>
                </a:lnTo>
                <a:lnTo>
                  <a:pt x="3186718" y="2425889"/>
                </a:lnTo>
                <a:lnTo>
                  <a:pt x="0" y="24258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10068824" y="3653531"/>
            <a:ext cx="3809917" cy="2414535"/>
          </a:xfrm>
          <a:custGeom>
            <a:avLst/>
            <a:gdLst/>
            <a:ahLst/>
            <a:cxnLst/>
            <a:rect l="l" t="t" r="r" b="b"/>
            <a:pathLst>
              <a:path w="3809917" h="2414535">
                <a:moveTo>
                  <a:pt x="0" y="0"/>
                </a:moveTo>
                <a:lnTo>
                  <a:pt x="3809917" y="0"/>
                </a:lnTo>
                <a:lnTo>
                  <a:pt x="3809917" y="2414534"/>
                </a:lnTo>
                <a:lnTo>
                  <a:pt x="0" y="241453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438"/>
            <a:ext cx="18288000" cy="10215562"/>
          </a:xfrm>
          <a:custGeom>
            <a:avLst/>
            <a:gdLst/>
            <a:ahLst/>
            <a:cxnLst/>
            <a:rect l="l" t="t" r="r" b="b"/>
            <a:pathLst>
              <a:path w="18288000" h="10215562">
                <a:moveTo>
                  <a:pt x="0" y="0"/>
                </a:moveTo>
                <a:lnTo>
                  <a:pt x="18288000" y="0"/>
                </a:lnTo>
                <a:lnTo>
                  <a:pt x="18288000" y="10215562"/>
                </a:lnTo>
                <a:lnTo>
                  <a:pt x="0" y="1021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951" b="-690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801992" y="-6149255"/>
            <a:ext cx="19386929" cy="17205899"/>
          </a:xfrm>
          <a:custGeom>
            <a:avLst/>
            <a:gdLst/>
            <a:ahLst/>
            <a:cxnLst/>
            <a:rect l="l" t="t" r="r" b="b"/>
            <a:pathLst>
              <a:path w="19386929" h="17205899">
                <a:moveTo>
                  <a:pt x="0" y="0"/>
                </a:moveTo>
                <a:lnTo>
                  <a:pt x="19386929" y="0"/>
                </a:lnTo>
                <a:lnTo>
                  <a:pt x="19386929" y="17205899"/>
                </a:lnTo>
                <a:lnTo>
                  <a:pt x="0" y="172058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12990860" cy="2849989"/>
            <a:chOff x="0" y="0"/>
            <a:chExt cx="17321147" cy="379998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7321147" cy="3799985"/>
              <a:chOff x="0" y="0"/>
              <a:chExt cx="4435836" cy="97315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435837" cy="973152"/>
              </a:xfrm>
              <a:custGeom>
                <a:avLst/>
                <a:gdLst/>
                <a:ahLst/>
                <a:cxnLst/>
                <a:rect l="l" t="t" r="r" b="b"/>
                <a:pathLst>
                  <a:path w="4435837" h="973152">
                    <a:moveTo>
                      <a:pt x="23443" y="0"/>
                    </a:moveTo>
                    <a:lnTo>
                      <a:pt x="4412393" y="0"/>
                    </a:lnTo>
                    <a:cubicBezTo>
                      <a:pt x="4418611" y="0"/>
                      <a:pt x="4424574" y="2470"/>
                      <a:pt x="4428970" y="6866"/>
                    </a:cubicBezTo>
                    <a:cubicBezTo>
                      <a:pt x="4433367" y="11263"/>
                      <a:pt x="4435837" y="17226"/>
                      <a:pt x="4435837" y="23443"/>
                    </a:cubicBezTo>
                    <a:lnTo>
                      <a:pt x="4435837" y="949709"/>
                    </a:lnTo>
                    <a:cubicBezTo>
                      <a:pt x="4435837" y="955926"/>
                      <a:pt x="4433367" y="961889"/>
                      <a:pt x="4428970" y="966286"/>
                    </a:cubicBezTo>
                    <a:cubicBezTo>
                      <a:pt x="4424574" y="970682"/>
                      <a:pt x="4418611" y="973152"/>
                      <a:pt x="4412393" y="973152"/>
                    </a:cubicBezTo>
                    <a:lnTo>
                      <a:pt x="23443" y="973152"/>
                    </a:lnTo>
                    <a:cubicBezTo>
                      <a:pt x="17226" y="973152"/>
                      <a:pt x="11263" y="970682"/>
                      <a:pt x="6866" y="966286"/>
                    </a:cubicBezTo>
                    <a:cubicBezTo>
                      <a:pt x="2470" y="961889"/>
                      <a:pt x="0" y="955926"/>
                      <a:pt x="0" y="949709"/>
                    </a:cubicBezTo>
                    <a:lnTo>
                      <a:pt x="0" y="23443"/>
                    </a:lnTo>
                    <a:cubicBezTo>
                      <a:pt x="0" y="17226"/>
                      <a:pt x="2470" y="11263"/>
                      <a:pt x="6866" y="6866"/>
                    </a:cubicBezTo>
                    <a:cubicBezTo>
                      <a:pt x="11263" y="2470"/>
                      <a:pt x="17226" y="0"/>
                      <a:pt x="234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61925"/>
                <a:ext cx="4435836" cy="1135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33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586529" y="-42472"/>
              <a:ext cx="16261145" cy="372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40"/>
                </a:lnSpc>
              </a:pPr>
              <a:r>
                <a:rPr lang="en-US" sz="8100">
                  <a:solidFill>
                    <a:srgbClr val="000000"/>
                  </a:solidFill>
                  <a:latin typeface="Barriecito"/>
                  <a:ea typeface="Barriecito"/>
                  <a:cs typeface="Barriecito"/>
                  <a:sym typeface="Barriecito"/>
                </a:rPr>
                <a:t>Using maths to rate the healthiness of rivers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12652" y="4422270"/>
            <a:ext cx="6878821" cy="1295695"/>
            <a:chOff x="0" y="0"/>
            <a:chExt cx="9171761" cy="172759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171761" cy="1727594"/>
              <a:chOff x="0" y="0"/>
              <a:chExt cx="1811706" cy="3412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11706" cy="341253"/>
              </a:xfrm>
              <a:custGeom>
                <a:avLst/>
                <a:gdLst/>
                <a:ahLst/>
                <a:cxnLst/>
                <a:rect l="l" t="t" r="r" b="b"/>
                <a:pathLst>
                  <a:path w="1811706" h="341253">
                    <a:moveTo>
                      <a:pt x="57399" y="0"/>
                    </a:moveTo>
                    <a:lnTo>
                      <a:pt x="1754307" y="0"/>
                    </a:lnTo>
                    <a:cubicBezTo>
                      <a:pt x="1769530" y="0"/>
                      <a:pt x="1784130" y="6047"/>
                      <a:pt x="1794894" y="16812"/>
                    </a:cubicBezTo>
                    <a:cubicBezTo>
                      <a:pt x="1805659" y="27576"/>
                      <a:pt x="1811706" y="42176"/>
                      <a:pt x="1811706" y="57399"/>
                    </a:cubicBezTo>
                    <a:lnTo>
                      <a:pt x="1811706" y="283854"/>
                    </a:lnTo>
                    <a:cubicBezTo>
                      <a:pt x="1811706" y="299077"/>
                      <a:pt x="1805659" y="313677"/>
                      <a:pt x="1794894" y="324441"/>
                    </a:cubicBezTo>
                    <a:cubicBezTo>
                      <a:pt x="1784130" y="335206"/>
                      <a:pt x="1769530" y="341253"/>
                      <a:pt x="1754307" y="341253"/>
                    </a:cubicBezTo>
                    <a:lnTo>
                      <a:pt x="57399" y="341253"/>
                    </a:lnTo>
                    <a:cubicBezTo>
                      <a:pt x="42176" y="341253"/>
                      <a:pt x="27576" y="335206"/>
                      <a:pt x="16812" y="324441"/>
                    </a:cubicBezTo>
                    <a:cubicBezTo>
                      <a:pt x="6047" y="313677"/>
                      <a:pt x="0" y="299077"/>
                      <a:pt x="0" y="283854"/>
                    </a:cubicBezTo>
                    <a:lnTo>
                      <a:pt x="0" y="57399"/>
                    </a:lnTo>
                    <a:cubicBezTo>
                      <a:pt x="0" y="42176"/>
                      <a:pt x="6047" y="27576"/>
                      <a:pt x="16812" y="16812"/>
                    </a:cubicBezTo>
                    <a:cubicBezTo>
                      <a:pt x="27576" y="6047"/>
                      <a:pt x="42176" y="0"/>
                      <a:pt x="5739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85725"/>
                <a:ext cx="1811706" cy="4269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74422" y="205514"/>
              <a:ext cx="8422916" cy="1335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3500" spc="-70" dirty="0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Scientists have come up with a way of using </a:t>
              </a:r>
              <a:r>
                <a:rPr lang="en-US" sz="3500" spc="-70" dirty="0" err="1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maths</a:t>
              </a:r>
              <a:r>
                <a:rPr lang="en-US" sz="3500" spc="-70" dirty="0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 to calculate how healthy a river is.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55439" y="6260890"/>
            <a:ext cx="7337382" cy="1295695"/>
            <a:chOff x="0" y="0"/>
            <a:chExt cx="9783176" cy="172759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9783176" cy="1727594"/>
              <a:chOff x="0" y="0"/>
              <a:chExt cx="1932479" cy="34125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32479" cy="341253"/>
              </a:xfrm>
              <a:custGeom>
                <a:avLst/>
                <a:gdLst/>
                <a:ahLst/>
                <a:cxnLst/>
                <a:rect l="l" t="t" r="r" b="b"/>
                <a:pathLst>
                  <a:path w="1932479" h="341253">
                    <a:moveTo>
                      <a:pt x="53812" y="0"/>
                    </a:moveTo>
                    <a:lnTo>
                      <a:pt x="1878667" y="0"/>
                    </a:lnTo>
                    <a:cubicBezTo>
                      <a:pt x="1908387" y="0"/>
                      <a:pt x="1932479" y="24092"/>
                      <a:pt x="1932479" y="53812"/>
                    </a:cubicBezTo>
                    <a:lnTo>
                      <a:pt x="1932479" y="287441"/>
                    </a:lnTo>
                    <a:cubicBezTo>
                      <a:pt x="1932479" y="317161"/>
                      <a:pt x="1908387" y="341253"/>
                      <a:pt x="1878667" y="341253"/>
                    </a:cubicBezTo>
                    <a:lnTo>
                      <a:pt x="53812" y="341253"/>
                    </a:lnTo>
                    <a:cubicBezTo>
                      <a:pt x="24092" y="341253"/>
                      <a:pt x="0" y="317161"/>
                      <a:pt x="0" y="287441"/>
                    </a:cubicBezTo>
                    <a:lnTo>
                      <a:pt x="0" y="53812"/>
                    </a:lnTo>
                    <a:cubicBezTo>
                      <a:pt x="0" y="24092"/>
                      <a:pt x="24092" y="0"/>
                      <a:pt x="538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85725"/>
                <a:ext cx="1932479" cy="4269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99382" y="205514"/>
              <a:ext cx="8984411" cy="1335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3500" spc="-70" dirty="0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They have given different invertebrates a number which says how much pollution they can survive.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681665" y="7962605"/>
            <a:ext cx="7337382" cy="1295695"/>
            <a:chOff x="0" y="0"/>
            <a:chExt cx="9783176" cy="1727594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9783176" cy="1727594"/>
              <a:chOff x="0" y="0"/>
              <a:chExt cx="1932479" cy="34125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32479" cy="341253"/>
              </a:xfrm>
              <a:custGeom>
                <a:avLst/>
                <a:gdLst/>
                <a:ahLst/>
                <a:cxnLst/>
                <a:rect l="l" t="t" r="r" b="b"/>
                <a:pathLst>
                  <a:path w="1932479" h="341253">
                    <a:moveTo>
                      <a:pt x="53812" y="0"/>
                    </a:moveTo>
                    <a:lnTo>
                      <a:pt x="1878667" y="0"/>
                    </a:lnTo>
                    <a:cubicBezTo>
                      <a:pt x="1908387" y="0"/>
                      <a:pt x="1932479" y="24092"/>
                      <a:pt x="1932479" y="53812"/>
                    </a:cubicBezTo>
                    <a:lnTo>
                      <a:pt x="1932479" y="287441"/>
                    </a:lnTo>
                    <a:cubicBezTo>
                      <a:pt x="1932479" y="317161"/>
                      <a:pt x="1908387" y="341253"/>
                      <a:pt x="1878667" y="341253"/>
                    </a:cubicBezTo>
                    <a:lnTo>
                      <a:pt x="53812" y="341253"/>
                    </a:lnTo>
                    <a:cubicBezTo>
                      <a:pt x="24092" y="341253"/>
                      <a:pt x="0" y="317161"/>
                      <a:pt x="0" y="287441"/>
                    </a:cubicBezTo>
                    <a:lnTo>
                      <a:pt x="0" y="53812"/>
                    </a:lnTo>
                    <a:cubicBezTo>
                      <a:pt x="0" y="24092"/>
                      <a:pt x="24092" y="0"/>
                      <a:pt x="538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85725"/>
                <a:ext cx="1932479" cy="4269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399382" y="205514"/>
              <a:ext cx="8984411" cy="1335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3500" spc="-70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Those that can survive lots have a low number, and those that cannot have a high number.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438"/>
            <a:ext cx="18288000" cy="10215562"/>
          </a:xfrm>
          <a:custGeom>
            <a:avLst/>
            <a:gdLst/>
            <a:ahLst/>
            <a:cxnLst/>
            <a:rect l="l" t="t" r="r" b="b"/>
            <a:pathLst>
              <a:path w="18288000" h="10215562">
                <a:moveTo>
                  <a:pt x="0" y="0"/>
                </a:moveTo>
                <a:lnTo>
                  <a:pt x="18288000" y="0"/>
                </a:lnTo>
                <a:lnTo>
                  <a:pt x="18288000" y="10215562"/>
                </a:lnTo>
                <a:lnTo>
                  <a:pt x="0" y="1021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951" b="-690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3509266" y="-5178215"/>
            <a:ext cx="24329814" cy="18064887"/>
          </a:xfrm>
          <a:custGeom>
            <a:avLst/>
            <a:gdLst/>
            <a:ahLst/>
            <a:cxnLst/>
            <a:rect l="l" t="t" r="r" b="b"/>
            <a:pathLst>
              <a:path w="24329814" h="18064887">
                <a:moveTo>
                  <a:pt x="0" y="0"/>
                </a:moveTo>
                <a:lnTo>
                  <a:pt x="24329814" y="0"/>
                </a:lnTo>
                <a:lnTo>
                  <a:pt x="24329814" y="18064886"/>
                </a:lnTo>
                <a:lnTo>
                  <a:pt x="0" y="18064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2012652" y="556666"/>
            <a:ext cx="14520352" cy="1411714"/>
            <a:chOff x="0" y="0"/>
            <a:chExt cx="19360469" cy="188228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9360469" cy="1882285"/>
              <a:chOff x="0" y="0"/>
              <a:chExt cx="4958094" cy="48204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958094" cy="482041"/>
              </a:xfrm>
              <a:custGeom>
                <a:avLst/>
                <a:gdLst/>
                <a:ahLst/>
                <a:cxnLst/>
                <a:rect l="l" t="t" r="r" b="b"/>
                <a:pathLst>
                  <a:path w="4958094" h="482041">
                    <a:moveTo>
                      <a:pt x="20974" y="0"/>
                    </a:moveTo>
                    <a:lnTo>
                      <a:pt x="4937120" y="0"/>
                    </a:lnTo>
                    <a:cubicBezTo>
                      <a:pt x="4948704" y="0"/>
                      <a:pt x="4958094" y="9390"/>
                      <a:pt x="4958094" y="20974"/>
                    </a:cubicBezTo>
                    <a:lnTo>
                      <a:pt x="4958094" y="461067"/>
                    </a:lnTo>
                    <a:cubicBezTo>
                      <a:pt x="4958094" y="472651"/>
                      <a:pt x="4948704" y="482041"/>
                      <a:pt x="4937120" y="482041"/>
                    </a:cubicBezTo>
                    <a:lnTo>
                      <a:pt x="20974" y="482041"/>
                    </a:lnTo>
                    <a:cubicBezTo>
                      <a:pt x="9390" y="482041"/>
                      <a:pt x="0" y="472651"/>
                      <a:pt x="0" y="461067"/>
                    </a:cubicBezTo>
                    <a:lnTo>
                      <a:pt x="0" y="20974"/>
                    </a:lnTo>
                    <a:cubicBezTo>
                      <a:pt x="0" y="9390"/>
                      <a:pt x="9390" y="0"/>
                      <a:pt x="2097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61925"/>
                <a:ext cx="4958094" cy="6439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33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55584" y="-42472"/>
              <a:ext cx="18175667" cy="1805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40"/>
                </a:lnSpc>
              </a:pPr>
              <a:r>
                <a:rPr lang="en-US" sz="8100">
                  <a:solidFill>
                    <a:srgbClr val="000000"/>
                  </a:solidFill>
                  <a:latin typeface="Barriecito"/>
                  <a:ea typeface="Barriecito"/>
                  <a:cs typeface="Barriecito"/>
                  <a:sym typeface="Barriecito"/>
                </a:rPr>
                <a:t>Maths and rivers continued.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12652" y="2720605"/>
            <a:ext cx="4458021" cy="1781470"/>
            <a:chOff x="0" y="0"/>
            <a:chExt cx="5944028" cy="237529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5944028" cy="2375294"/>
              <a:chOff x="0" y="0"/>
              <a:chExt cx="1174129" cy="46919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74129" cy="469194"/>
              </a:xfrm>
              <a:custGeom>
                <a:avLst/>
                <a:gdLst/>
                <a:ahLst/>
                <a:cxnLst/>
                <a:rect l="l" t="t" r="r" b="b"/>
                <a:pathLst>
                  <a:path w="1174129" h="469194">
                    <a:moveTo>
                      <a:pt x="88568" y="0"/>
                    </a:moveTo>
                    <a:lnTo>
                      <a:pt x="1085561" y="0"/>
                    </a:lnTo>
                    <a:cubicBezTo>
                      <a:pt x="1109051" y="0"/>
                      <a:pt x="1131578" y="9331"/>
                      <a:pt x="1148188" y="25941"/>
                    </a:cubicBezTo>
                    <a:cubicBezTo>
                      <a:pt x="1164798" y="42551"/>
                      <a:pt x="1174129" y="65078"/>
                      <a:pt x="1174129" y="88568"/>
                    </a:cubicBezTo>
                    <a:lnTo>
                      <a:pt x="1174129" y="380626"/>
                    </a:lnTo>
                    <a:cubicBezTo>
                      <a:pt x="1174129" y="404116"/>
                      <a:pt x="1164798" y="426643"/>
                      <a:pt x="1148188" y="443253"/>
                    </a:cubicBezTo>
                    <a:cubicBezTo>
                      <a:pt x="1131578" y="459863"/>
                      <a:pt x="1109051" y="469194"/>
                      <a:pt x="1085561" y="469194"/>
                    </a:cubicBezTo>
                    <a:lnTo>
                      <a:pt x="88568" y="469194"/>
                    </a:lnTo>
                    <a:cubicBezTo>
                      <a:pt x="65078" y="469194"/>
                      <a:pt x="42551" y="459863"/>
                      <a:pt x="25941" y="443253"/>
                    </a:cubicBezTo>
                    <a:cubicBezTo>
                      <a:pt x="9331" y="426643"/>
                      <a:pt x="0" y="404116"/>
                      <a:pt x="0" y="380626"/>
                    </a:cubicBezTo>
                    <a:lnTo>
                      <a:pt x="0" y="88568"/>
                    </a:lnTo>
                    <a:cubicBezTo>
                      <a:pt x="0" y="65078"/>
                      <a:pt x="9331" y="42551"/>
                      <a:pt x="25941" y="25941"/>
                    </a:cubicBezTo>
                    <a:cubicBezTo>
                      <a:pt x="42551" y="9331"/>
                      <a:pt x="65078" y="0"/>
                      <a:pt x="8856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85725"/>
                <a:ext cx="1174129" cy="5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42655" y="205514"/>
              <a:ext cx="5458718" cy="1983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3500" spc="-70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Scientists sample an area of the river and gather invertebrates.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2720605"/>
            <a:ext cx="983952" cy="983952"/>
          </a:xfrm>
          <a:custGeom>
            <a:avLst/>
            <a:gdLst/>
            <a:ahLst/>
            <a:cxnLst/>
            <a:rect l="l" t="t" r="r" b="b"/>
            <a:pathLst>
              <a:path w="983952" h="983952">
                <a:moveTo>
                  <a:pt x="0" y="0"/>
                </a:moveTo>
                <a:lnTo>
                  <a:pt x="983952" y="0"/>
                </a:lnTo>
                <a:lnTo>
                  <a:pt x="983952" y="983952"/>
                </a:lnTo>
                <a:lnTo>
                  <a:pt x="0" y="9839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>
            <a:off x="2012652" y="6231583"/>
            <a:ext cx="4096882" cy="2753020"/>
            <a:chOff x="0" y="0"/>
            <a:chExt cx="5462509" cy="3670694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5462509" cy="3670694"/>
              <a:chOff x="0" y="0"/>
              <a:chExt cx="1079014" cy="72507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079014" cy="725075"/>
              </a:xfrm>
              <a:custGeom>
                <a:avLst/>
                <a:gdLst/>
                <a:ahLst/>
                <a:cxnLst/>
                <a:rect l="l" t="t" r="r" b="b"/>
                <a:pathLst>
                  <a:path w="1079014" h="725075">
                    <a:moveTo>
                      <a:pt x="96375" y="0"/>
                    </a:moveTo>
                    <a:lnTo>
                      <a:pt x="982639" y="0"/>
                    </a:lnTo>
                    <a:cubicBezTo>
                      <a:pt x="1008199" y="0"/>
                      <a:pt x="1032713" y="10154"/>
                      <a:pt x="1050787" y="28228"/>
                    </a:cubicBezTo>
                    <a:cubicBezTo>
                      <a:pt x="1068860" y="46302"/>
                      <a:pt x="1079014" y="70815"/>
                      <a:pt x="1079014" y="96375"/>
                    </a:cubicBezTo>
                    <a:lnTo>
                      <a:pt x="1079014" y="628700"/>
                    </a:lnTo>
                    <a:cubicBezTo>
                      <a:pt x="1079014" y="654260"/>
                      <a:pt x="1068860" y="678774"/>
                      <a:pt x="1050787" y="696848"/>
                    </a:cubicBezTo>
                    <a:cubicBezTo>
                      <a:pt x="1032713" y="714922"/>
                      <a:pt x="1008199" y="725075"/>
                      <a:pt x="982639" y="725075"/>
                    </a:cubicBezTo>
                    <a:lnTo>
                      <a:pt x="96375" y="725075"/>
                    </a:lnTo>
                    <a:cubicBezTo>
                      <a:pt x="70815" y="725075"/>
                      <a:pt x="46302" y="714922"/>
                      <a:pt x="28228" y="696848"/>
                    </a:cubicBezTo>
                    <a:cubicBezTo>
                      <a:pt x="10154" y="678774"/>
                      <a:pt x="0" y="654260"/>
                      <a:pt x="0" y="628700"/>
                    </a:cubicBezTo>
                    <a:lnTo>
                      <a:pt x="0" y="96375"/>
                    </a:lnTo>
                    <a:cubicBezTo>
                      <a:pt x="0" y="70815"/>
                      <a:pt x="10154" y="46302"/>
                      <a:pt x="28228" y="28228"/>
                    </a:cubicBezTo>
                    <a:cubicBezTo>
                      <a:pt x="46302" y="10154"/>
                      <a:pt x="70815" y="0"/>
                      <a:pt x="9637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85725"/>
                <a:ext cx="1079014" cy="810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22998" y="205514"/>
              <a:ext cx="5016513" cy="3278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3500" spc="-70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Scientists then identify them all and count how many there are of each type of invertebrate, e.g. worm or beetle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028700" y="6231583"/>
            <a:ext cx="983952" cy="983952"/>
          </a:xfrm>
          <a:custGeom>
            <a:avLst/>
            <a:gdLst/>
            <a:ahLst/>
            <a:cxnLst/>
            <a:rect l="l" t="t" r="r" b="b"/>
            <a:pathLst>
              <a:path w="983952" h="983952">
                <a:moveTo>
                  <a:pt x="0" y="0"/>
                </a:moveTo>
                <a:lnTo>
                  <a:pt x="983952" y="0"/>
                </a:lnTo>
                <a:lnTo>
                  <a:pt x="983952" y="983951"/>
                </a:lnTo>
                <a:lnTo>
                  <a:pt x="0" y="983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/>
          <p:nvPr/>
        </p:nvGrpSpPr>
        <p:grpSpPr>
          <a:xfrm>
            <a:off x="7511108" y="3766990"/>
            <a:ext cx="4173309" cy="2753020"/>
            <a:chOff x="0" y="0"/>
            <a:chExt cx="5564412" cy="3670694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5564412" cy="3670694"/>
              <a:chOff x="0" y="0"/>
              <a:chExt cx="1099143" cy="72507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099143" cy="725075"/>
              </a:xfrm>
              <a:custGeom>
                <a:avLst/>
                <a:gdLst/>
                <a:ahLst/>
                <a:cxnLst/>
                <a:rect l="l" t="t" r="r" b="b"/>
                <a:pathLst>
                  <a:path w="1099143" h="725075">
                    <a:moveTo>
                      <a:pt x="94610" y="0"/>
                    </a:moveTo>
                    <a:lnTo>
                      <a:pt x="1004533" y="0"/>
                    </a:lnTo>
                    <a:cubicBezTo>
                      <a:pt x="1056785" y="0"/>
                      <a:pt x="1099143" y="42358"/>
                      <a:pt x="1099143" y="94610"/>
                    </a:cubicBezTo>
                    <a:lnTo>
                      <a:pt x="1099143" y="630465"/>
                    </a:lnTo>
                    <a:cubicBezTo>
                      <a:pt x="1099143" y="655557"/>
                      <a:pt x="1089175" y="679622"/>
                      <a:pt x="1071432" y="697365"/>
                    </a:cubicBezTo>
                    <a:cubicBezTo>
                      <a:pt x="1053689" y="715108"/>
                      <a:pt x="1029625" y="725075"/>
                      <a:pt x="1004533" y="725075"/>
                    </a:cubicBezTo>
                    <a:lnTo>
                      <a:pt x="94610" y="725075"/>
                    </a:lnTo>
                    <a:cubicBezTo>
                      <a:pt x="42358" y="725075"/>
                      <a:pt x="0" y="682717"/>
                      <a:pt x="0" y="630465"/>
                    </a:cubicBezTo>
                    <a:lnTo>
                      <a:pt x="0" y="94610"/>
                    </a:lnTo>
                    <a:cubicBezTo>
                      <a:pt x="0" y="42358"/>
                      <a:pt x="42358" y="0"/>
                      <a:pt x="9461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85725"/>
                <a:ext cx="1099143" cy="810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227158" y="205514"/>
              <a:ext cx="5110096" cy="3278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3500" spc="-70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They multiply the number of each type with its score - remember, invertebrates that can survive pollution have a low score.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6565370" y="3834447"/>
            <a:ext cx="983952" cy="983952"/>
          </a:xfrm>
          <a:custGeom>
            <a:avLst/>
            <a:gdLst/>
            <a:ahLst/>
            <a:cxnLst/>
            <a:rect l="l" t="t" r="r" b="b"/>
            <a:pathLst>
              <a:path w="983952" h="983952">
                <a:moveTo>
                  <a:pt x="0" y="0"/>
                </a:moveTo>
                <a:lnTo>
                  <a:pt x="983951" y="0"/>
                </a:lnTo>
                <a:lnTo>
                  <a:pt x="983951" y="983952"/>
                </a:lnTo>
                <a:lnTo>
                  <a:pt x="0" y="9839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12102039" y="2726027"/>
            <a:ext cx="983952" cy="983952"/>
          </a:xfrm>
          <a:custGeom>
            <a:avLst/>
            <a:gdLst/>
            <a:ahLst/>
            <a:cxnLst/>
            <a:rect l="l" t="t" r="r" b="b"/>
            <a:pathLst>
              <a:path w="983952" h="983952">
                <a:moveTo>
                  <a:pt x="0" y="0"/>
                </a:moveTo>
                <a:lnTo>
                  <a:pt x="983952" y="0"/>
                </a:lnTo>
                <a:lnTo>
                  <a:pt x="983952" y="983952"/>
                </a:lnTo>
                <a:lnTo>
                  <a:pt x="0" y="9839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8" name="Group 28"/>
          <p:cNvGrpSpPr/>
          <p:nvPr/>
        </p:nvGrpSpPr>
        <p:grpSpPr>
          <a:xfrm>
            <a:off x="13085991" y="2720605"/>
            <a:ext cx="4173309" cy="2267245"/>
            <a:chOff x="0" y="0"/>
            <a:chExt cx="5564412" cy="3022994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5564412" cy="3022994"/>
              <a:chOff x="0" y="0"/>
              <a:chExt cx="1099143" cy="59713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099143" cy="597135"/>
              </a:xfrm>
              <a:custGeom>
                <a:avLst/>
                <a:gdLst/>
                <a:ahLst/>
                <a:cxnLst/>
                <a:rect l="l" t="t" r="r" b="b"/>
                <a:pathLst>
                  <a:path w="1099143" h="597135">
                    <a:moveTo>
                      <a:pt x="94610" y="0"/>
                    </a:moveTo>
                    <a:lnTo>
                      <a:pt x="1004533" y="0"/>
                    </a:lnTo>
                    <a:cubicBezTo>
                      <a:pt x="1056785" y="0"/>
                      <a:pt x="1099143" y="42358"/>
                      <a:pt x="1099143" y="94610"/>
                    </a:cubicBezTo>
                    <a:lnTo>
                      <a:pt x="1099143" y="502524"/>
                    </a:lnTo>
                    <a:cubicBezTo>
                      <a:pt x="1099143" y="527617"/>
                      <a:pt x="1089175" y="551681"/>
                      <a:pt x="1071432" y="569424"/>
                    </a:cubicBezTo>
                    <a:cubicBezTo>
                      <a:pt x="1053689" y="587167"/>
                      <a:pt x="1029625" y="597135"/>
                      <a:pt x="1004533" y="597135"/>
                    </a:cubicBezTo>
                    <a:lnTo>
                      <a:pt x="94610" y="597135"/>
                    </a:lnTo>
                    <a:cubicBezTo>
                      <a:pt x="42358" y="597135"/>
                      <a:pt x="0" y="554776"/>
                      <a:pt x="0" y="502524"/>
                    </a:cubicBezTo>
                    <a:lnTo>
                      <a:pt x="0" y="94610"/>
                    </a:lnTo>
                    <a:cubicBezTo>
                      <a:pt x="0" y="42358"/>
                      <a:pt x="42358" y="0"/>
                      <a:pt x="9461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85725"/>
                <a:ext cx="1099143" cy="6828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227158" y="205514"/>
              <a:ext cx="5110096" cy="2631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3500" spc="-70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They then add up all the scores of each type to get one final number for the river.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722630" y="7036685"/>
            <a:ext cx="2950479" cy="2753020"/>
            <a:chOff x="0" y="0"/>
            <a:chExt cx="3933971" cy="3670694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3933971" cy="3670694"/>
              <a:chOff x="0" y="0"/>
              <a:chExt cx="777081" cy="72507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777081" cy="725075"/>
              </a:xfrm>
              <a:custGeom>
                <a:avLst/>
                <a:gdLst/>
                <a:ahLst/>
                <a:cxnLst/>
                <a:rect l="l" t="t" r="r" b="b"/>
                <a:pathLst>
                  <a:path w="777081" h="725075">
                    <a:moveTo>
                      <a:pt x="133822" y="0"/>
                    </a:moveTo>
                    <a:lnTo>
                      <a:pt x="643259" y="0"/>
                    </a:lnTo>
                    <a:cubicBezTo>
                      <a:pt x="717167" y="0"/>
                      <a:pt x="777081" y="59914"/>
                      <a:pt x="777081" y="133822"/>
                    </a:cubicBezTo>
                    <a:lnTo>
                      <a:pt x="777081" y="591254"/>
                    </a:lnTo>
                    <a:cubicBezTo>
                      <a:pt x="777081" y="626745"/>
                      <a:pt x="762982" y="660784"/>
                      <a:pt x="737885" y="685880"/>
                    </a:cubicBezTo>
                    <a:cubicBezTo>
                      <a:pt x="712789" y="710976"/>
                      <a:pt x="678751" y="725075"/>
                      <a:pt x="643259" y="725075"/>
                    </a:cubicBezTo>
                    <a:lnTo>
                      <a:pt x="133822" y="725075"/>
                    </a:lnTo>
                    <a:cubicBezTo>
                      <a:pt x="98330" y="725075"/>
                      <a:pt x="64292" y="710976"/>
                      <a:pt x="39195" y="685880"/>
                    </a:cubicBezTo>
                    <a:cubicBezTo>
                      <a:pt x="14099" y="660784"/>
                      <a:pt x="0" y="626745"/>
                      <a:pt x="0" y="591254"/>
                    </a:cubicBezTo>
                    <a:lnTo>
                      <a:pt x="0" y="133822"/>
                    </a:lnTo>
                    <a:cubicBezTo>
                      <a:pt x="0" y="98330"/>
                      <a:pt x="14099" y="64292"/>
                      <a:pt x="39195" y="39195"/>
                    </a:cubicBezTo>
                    <a:cubicBezTo>
                      <a:pt x="64292" y="14099"/>
                      <a:pt x="98330" y="0"/>
                      <a:pt x="13382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85725"/>
                <a:ext cx="777081" cy="810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160598" y="205514"/>
              <a:ext cx="3612775" cy="3278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  <a:spcBef>
                  <a:spcPct val="0"/>
                </a:spcBef>
              </a:pPr>
              <a:r>
                <a:rPr lang="en-US" sz="3500" spc="-70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If the score is low, the river is unhealthy. If it is high, the river is healthy.</a:t>
              </a:r>
            </a:p>
          </p:txBody>
        </p:sp>
      </p:grpSp>
      <p:sp>
        <p:nvSpPr>
          <p:cNvPr id="38" name="Freeform 38"/>
          <p:cNvSpPr/>
          <p:nvPr/>
        </p:nvSpPr>
        <p:spPr>
          <a:xfrm>
            <a:off x="10980665" y="6723559"/>
            <a:ext cx="983952" cy="983952"/>
          </a:xfrm>
          <a:custGeom>
            <a:avLst/>
            <a:gdLst/>
            <a:ahLst/>
            <a:cxnLst/>
            <a:rect l="l" t="t" r="r" b="b"/>
            <a:pathLst>
              <a:path w="983952" h="983952">
                <a:moveTo>
                  <a:pt x="0" y="0"/>
                </a:moveTo>
                <a:lnTo>
                  <a:pt x="983952" y="0"/>
                </a:lnTo>
                <a:lnTo>
                  <a:pt x="983952" y="983951"/>
                </a:lnTo>
                <a:lnTo>
                  <a:pt x="0" y="9839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438"/>
            <a:ext cx="18288000" cy="10215562"/>
          </a:xfrm>
          <a:custGeom>
            <a:avLst/>
            <a:gdLst/>
            <a:ahLst/>
            <a:cxnLst/>
            <a:rect l="l" t="t" r="r" b="b"/>
            <a:pathLst>
              <a:path w="18288000" h="10215562">
                <a:moveTo>
                  <a:pt x="0" y="0"/>
                </a:moveTo>
                <a:lnTo>
                  <a:pt x="18288000" y="0"/>
                </a:lnTo>
                <a:lnTo>
                  <a:pt x="18288000" y="10215562"/>
                </a:lnTo>
                <a:lnTo>
                  <a:pt x="0" y="1021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951" b="-69069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4858766" y="1028700"/>
            <a:ext cx="12400534" cy="1411714"/>
            <a:chOff x="0" y="0"/>
            <a:chExt cx="16534045" cy="188228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6534045" cy="1882285"/>
              <a:chOff x="0" y="0"/>
              <a:chExt cx="4234265" cy="48204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34264" cy="482041"/>
              </a:xfrm>
              <a:custGeom>
                <a:avLst/>
                <a:gdLst/>
                <a:ahLst/>
                <a:cxnLst/>
                <a:rect l="l" t="t" r="r" b="b"/>
                <a:pathLst>
                  <a:path w="4234264" h="482041">
                    <a:moveTo>
                      <a:pt x="24559" y="0"/>
                    </a:moveTo>
                    <a:lnTo>
                      <a:pt x="4209705" y="0"/>
                    </a:lnTo>
                    <a:cubicBezTo>
                      <a:pt x="4216219" y="0"/>
                      <a:pt x="4222466" y="2587"/>
                      <a:pt x="4227071" y="7193"/>
                    </a:cubicBezTo>
                    <a:cubicBezTo>
                      <a:pt x="4231677" y="11799"/>
                      <a:pt x="4234264" y="18046"/>
                      <a:pt x="4234264" y="24559"/>
                    </a:cubicBezTo>
                    <a:lnTo>
                      <a:pt x="4234264" y="457482"/>
                    </a:lnTo>
                    <a:cubicBezTo>
                      <a:pt x="4234264" y="471046"/>
                      <a:pt x="4223269" y="482041"/>
                      <a:pt x="4209705" y="482041"/>
                    </a:cubicBezTo>
                    <a:lnTo>
                      <a:pt x="24559" y="482041"/>
                    </a:lnTo>
                    <a:cubicBezTo>
                      <a:pt x="18046" y="482041"/>
                      <a:pt x="11799" y="479454"/>
                      <a:pt x="7193" y="474848"/>
                    </a:cubicBezTo>
                    <a:cubicBezTo>
                      <a:pt x="2587" y="470242"/>
                      <a:pt x="0" y="463996"/>
                      <a:pt x="0" y="457482"/>
                    </a:cubicBezTo>
                    <a:lnTo>
                      <a:pt x="0" y="24559"/>
                    </a:lnTo>
                    <a:cubicBezTo>
                      <a:pt x="0" y="10996"/>
                      <a:pt x="10996" y="0"/>
                      <a:pt x="2455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161925"/>
                <a:ext cx="4234265" cy="6439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33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559876" y="-42472"/>
              <a:ext cx="15522211" cy="1805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40"/>
                </a:lnSpc>
              </a:pPr>
              <a:r>
                <a:rPr lang="en-US" sz="8100">
                  <a:solidFill>
                    <a:srgbClr val="000000"/>
                  </a:solidFill>
                  <a:latin typeface="Barriecito"/>
                  <a:ea typeface="Barriecito"/>
                  <a:cs typeface="Barriecito"/>
                  <a:sym typeface="Barriecito"/>
                </a:rPr>
                <a:t>Let’s have a go!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-760538" y="-248370"/>
            <a:ext cx="11677541" cy="11443990"/>
          </a:xfrm>
          <a:custGeom>
            <a:avLst/>
            <a:gdLst/>
            <a:ahLst/>
            <a:cxnLst/>
            <a:rect l="l" t="t" r="r" b="b"/>
            <a:pathLst>
              <a:path w="11677541" h="11443990">
                <a:moveTo>
                  <a:pt x="0" y="0"/>
                </a:moveTo>
                <a:lnTo>
                  <a:pt x="11677542" y="0"/>
                </a:lnTo>
                <a:lnTo>
                  <a:pt x="11677542" y="11443991"/>
                </a:lnTo>
                <a:lnTo>
                  <a:pt x="0" y="114439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8369073" y="2945214"/>
            <a:ext cx="9083191" cy="2164375"/>
            <a:chOff x="0" y="0"/>
            <a:chExt cx="12110921" cy="288583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2110921" cy="2885834"/>
              <a:chOff x="0" y="0"/>
              <a:chExt cx="2392281" cy="57004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392281" cy="570041"/>
              </a:xfrm>
              <a:custGeom>
                <a:avLst/>
                <a:gdLst/>
                <a:ahLst/>
                <a:cxnLst/>
                <a:rect l="l" t="t" r="r" b="b"/>
                <a:pathLst>
                  <a:path w="2392281" h="570041">
                    <a:moveTo>
                      <a:pt x="43469" y="0"/>
                    </a:moveTo>
                    <a:lnTo>
                      <a:pt x="2348812" y="0"/>
                    </a:lnTo>
                    <a:cubicBezTo>
                      <a:pt x="2372819" y="0"/>
                      <a:pt x="2392281" y="19462"/>
                      <a:pt x="2392281" y="43469"/>
                    </a:cubicBezTo>
                    <a:lnTo>
                      <a:pt x="2392281" y="526572"/>
                    </a:lnTo>
                    <a:cubicBezTo>
                      <a:pt x="2392281" y="538101"/>
                      <a:pt x="2387701" y="549157"/>
                      <a:pt x="2379549" y="557309"/>
                    </a:cubicBezTo>
                    <a:cubicBezTo>
                      <a:pt x="2371397" y="565461"/>
                      <a:pt x="2360340" y="570041"/>
                      <a:pt x="2348812" y="570041"/>
                    </a:cubicBezTo>
                    <a:lnTo>
                      <a:pt x="43469" y="570041"/>
                    </a:lnTo>
                    <a:cubicBezTo>
                      <a:pt x="31940" y="570041"/>
                      <a:pt x="20884" y="565461"/>
                      <a:pt x="12732" y="557309"/>
                    </a:cubicBezTo>
                    <a:cubicBezTo>
                      <a:pt x="4580" y="549157"/>
                      <a:pt x="0" y="538101"/>
                      <a:pt x="0" y="526572"/>
                    </a:cubicBezTo>
                    <a:lnTo>
                      <a:pt x="0" y="43469"/>
                    </a:lnTo>
                    <a:cubicBezTo>
                      <a:pt x="0" y="19462"/>
                      <a:pt x="19462" y="0"/>
                      <a:pt x="4346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85725"/>
                <a:ext cx="2392281" cy="6557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94409" y="205514"/>
              <a:ext cx="11122104" cy="2493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39"/>
                </a:lnSpc>
                <a:spcBef>
                  <a:spcPct val="0"/>
                </a:spcBef>
              </a:pPr>
              <a:r>
                <a:rPr lang="en-US" sz="4399" spc="-87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Your worksheets compare two different rivers - can you use the method described to find out which river is healthier?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580974" y="6011141"/>
            <a:ext cx="6230663" cy="2164375"/>
            <a:chOff x="0" y="0"/>
            <a:chExt cx="8307551" cy="288583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8307551" cy="2885834"/>
              <a:chOff x="0" y="0"/>
              <a:chExt cx="1640998" cy="57004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640998" cy="570041"/>
              </a:xfrm>
              <a:custGeom>
                <a:avLst/>
                <a:gdLst/>
                <a:ahLst/>
                <a:cxnLst/>
                <a:rect l="l" t="t" r="r" b="b"/>
                <a:pathLst>
                  <a:path w="1640998" h="570041">
                    <a:moveTo>
                      <a:pt x="63370" y="0"/>
                    </a:moveTo>
                    <a:lnTo>
                      <a:pt x="1577628" y="0"/>
                    </a:lnTo>
                    <a:cubicBezTo>
                      <a:pt x="1612626" y="0"/>
                      <a:pt x="1640998" y="28372"/>
                      <a:pt x="1640998" y="63370"/>
                    </a:cubicBezTo>
                    <a:lnTo>
                      <a:pt x="1640998" y="506671"/>
                    </a:lnTo>
                    <a:cubicBezTo>
                      <a:pt x="1640998" y="523478"/>
                      <a:pt x="1634321" y="539596"/>
                      <a:pt x="1622437" y="551481"/>
                    </a:cubicBezTo>
                    <a:cubicBezTo>
                      <a:pt x="1610553" y="563365"/>
                      <a:pt x="1594434" y="570041"/>
                      <a:pt x="1577628" y="570041"/>
                    </a:cubicBezTo>
                    <a:lnTo>
                      <a:pt x="63370" y="570041"/>
                    </a:lnTo>
                    <a:cubicBezTo>
                      <a:pt x="46563" y="570041"/>
                      <a:pt x="30445" y="563365"/>
                      <a:pt x="18561" y="551481"/>
                    </a:cubicBezTo>
                    <a:cubicBezTo>
                      <a:pt x="6676" y="539596"/>
                      <a:pt x="0" y="523478"/>
                      <a:pt x="0" y="506671"/>
                    </a:cubicBezTo>
                    <a:lnTo>
                      <a:pt x="0" y="63370"/>
                    </a:lnTo>
                    <a:cubicBezTo>
                      <a:pt x="0" y="46563"/>
                      <a:pt x="6676" y="30445"/>
                      <a:pt x="18561" y="18561"/>
                    </a:cubicBezTo>
                    <a:cubicBezTo>
                      <a:pt x="30445" y="6676"/>
                      <a:pt x="46563" y="0"/>
                      <a:pt x="6337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85725"/>
                <a:ext cx="1640998" cy="6557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0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39142" y="205514"/>
              <a:ext cx="7629266" cy="2493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39"/>
                </a:lnSpc>
                <a:spcBef>
                  <a:spcPct val="0"/>
                </a:spcBef>
              </a:pPr>
              <a:r>
                <a:rPr lang="en-US" sz="4399" spc="-87">
                  <a:solidFill>
                    <a:srgbClr val="000000"/>
                  </a:solidFill>
                  <a:latin typeface="Slopes"/>
                  <a:ea typeface="Slopes"/>
                  <a:cs typeface="Slopes"/>
                  <a:sym typeface="Slopes"/>
                </a:rPr>
                <a:t>You may want to recap multiplication strategies as a class first.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0" y="82004"/>
            <a:ext cx="4632297" cy="2358260"/>
          </a:xfrm>
          <a:custGeom>
            <a:avLst/>
            <a:gdLst/>
            <a:ahLst/>
            <a:cxnLst/>
            <a:rect l="l" t="t" r="r" b="b"/>
            <a:pathLst>
              <a:path w="4632297" h="2358260">
                <a:moveTo>
                  <a:pt x="0" y="0"/>
                </a:moveTo>
                <a:lnTo>
                  <a:pt x="4632297" y="0"/>
                </a:lnTo>
                <a:lnTo>
                  <a:pt x="4632297" y="2358261"/>
                </a:lnTo>
                <a:lnTo>
                  <a:pt x="0" y="23582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1910931" y="8693873"/>
            <a:ext cx="3167302" cy="2069304"/>
          </a:xfrm>
          <a:custGeom>
            <a:avLst/>
            <a:gdLst/>
            <a:ahLst/>
            <a:cxnLst/>
            <a:rect l="l" t="t" r="r" b="b"/>
            <a:pathLst>
              <a:path w="3167302" h="2069304">
                <a:moveTo>
                  <a:pt x="0" y="0"/>
                </a:moveTo>
                <a:lnTo>
                  <a:pt x="3167302" y="0"/>
                </a:lnTo>
                <a:lnTo>
                  <a:pt x="3167302" y="2069304"/>
                </a:lnTo>
                <a:lnTo>
                  <a:pt x="0" y="20693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8559781" y="5179219"/>
            <a:ext cx="1168439" cy="1951464"/>
          </a:xfrm>
          <a:custGeom>
            <a:avLst/>
            <a:gdLst/>
            <a:ahLst/>
            <a:cxnLst/>
            <a:rect l="l" t="t" r="r" b="b"/>
            <a:pathLst>
              <a:path w="1168439" h="1951464">
                <a:moveTo>
                  <a:pt x="0" y="0"/>
                </a:moveTo>
                <a:lnTo>
                  <a:pt x="1168438" y="0"/>
                </a:lnTo>
                <a:lnTo>
                  <a:pt x="1168438" y="1951463"/>
                </a:lnTo>
                <a:lnTo>
                  <a:pt x="0" y="19514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4632297" y="6217741"/>
            <a:ext cx="2219919" cy="1825883"/>
          </a:xfrm>
          <a:custGeom>
            <a:avLst/>
            <a:gdLst/>
            <a:ahLst/>
            <a:cxnLst/>
            <a:rect l="l" t="t" r="r" b="b"/>
            <a:pathLst>
              <a:path w="2219919" h="1825883">
                <a:moveTo>
                  <a:pt x="0" y="0"/>
                </a:moveTo>
                <a:lnTo>
                  <a:pt x="2219919" y="0"/>
                </a:lnTo>
                <a:lnTo>
                  <a:pt x="2219919" y="1825883"/>
                </a:lnTo>
                <a:lnTo>
                  <a:pt x="0" y="18258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deaa4f-3331-441b-9224-662da996baa0">
      <Terms xmlns="http://schemas.microsoft.com/office/infopath/2007/PartnerControls"/>
    </lcf76f155ced4ddcb4097134ff3c332f>
    <TaxCatchAll xmlns="e8cf4335-7096-4b5e-b43d-757e3d7780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FA02F41ED8D40A8858B4AEB9FDE89" ma:contentTypeVersion="19" ma:contentTypeDescription="Create a new document." ma:contentTypeScope="" ma:versionID="9f7b32d0645329e42aacf7d0a07ed9cd">
  <xsd:schema xmlns:xsd="http://www.w3.org/2001/XMLSchema" xmlns:xs="http://www.w3.org/2001/XMLSchema" xmlns:p="http://schemas.microsoft.com/office/2006/metadata/properties" xmlns:ns2="40deaa4f-3331-441b-9224-662da996baa0" xmlns:ns3="e8cf4335-7096-4b5e-b43d-757e3d7780f9" targetNamespace="http://schemas.microsoft.com/office/2006/metadata/properties" ma:root="true" ma:fieldsID="4d71b531a61d6d9a83fb3fb3c147d4a6" ns2:_="" ns3:_="">
    <xsd:import namespace="40deaa4f-3331-441b-9224-662da996baa0"/>
    <xsd:import namespace="e8cf4335-7096-4b5e-b43d-757e3d7780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eaa4f-3331-441b-9224-662da996b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f01586f-57ad-45b5-b336-4e2ffc62b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f4335-7096-4b5e-b43d-757e3d7780f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fa43a3-51f6-40b3-8ae5-d9b5e1dc1801}" ma:internalName="TaxCatchAll" ma:showField="CatchAllData" ma:web="e8cf4335-7096-4b5e-b43d-757e3d7780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A50778-6D07-4DB9-AE75-38346B1558DA}">
  <ds:schemaRefs>
    <ds:schemaRef ds:uri="http://schemas.microsoft.com/office/2006/metadata/properties"/>
    <ds:schemaRef ds:uri="http://schemas.microsoft.com/office/infopath/2007/PartnerControls"/>
    <ds:schemaRef ds:uri="40deaa4f-3331-441b-9224-662da996baa0"/>
    <ds:schemaRef ds:uri="e8cf4335-7096-4b5e-b43d-757e3d7780f9"/>
  </ds:schemaRefs>
</ds:datastoreItem>
</file>

<file path=customXml/itemProps2.xml><?xml version="1.0" encoding="utf-8"?>
<ds:datastoreItem xmlns:ds="http://schemas.openxmlformats.org/officeDocument/2006/customXml" ds:itemID="{B5E21B0F-96D7-479E-9D27-4894E54EF9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0AF1AE-F524-4A67-861E-AD39D8ED88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deaa4f-3331-441b-9224-662da996baa0"/>
    <ds:schemaRef ds:uri="e8cf4335-7096-4b5e-b43d-757e3d7780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Custom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Health</dc:title>
  <cp:lastModifiedBy>Phoebe Gray</cp:lastModifiedBy>
  <cp:revision>11</cp:revision>
  <dcterms:created xsi:type="dcterms:W3CDTF">2006-08-16T00:00:00Z</dcterms:created>
  <dcterms:modified xsi:type="dcterms:W3CDTF">2025-12-16T13:14:03Z</dcterms:modified>
  <dc:identifier>DAG5-22I6Ts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0x010100E50FA02F41ED8D40A8858B4AEB9FDE89</vt:lpwstr>
  </property>
  <property fmtid="{D5CDD505-2E9C-101B-9397-08002B2CF9AE}" pid="3" name="MediaServiceImageTags">
    <vt:lpwstr/>
  </property>
</Properties>
</file>