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68" r:id="rId15"/>
    <p:sldId id="269"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8288000" cy="10287000"/>
  <p:notesSz cx="6858000" cy="9144000"/>
  <p:embeddedFontLst>
    <p:embeddedFont>
      <p:font typeface="Canva Sans" panose="020B0604020202020204" charset="0"/>
      <p:regular r:id="rId34"/>
    </p:embeddedFont>
    <p:embeddedFont>
      <p:font typeface="Fredoka" panose="020B0604020202020204" charset="0"/>
      <p:regular r:id="rId35"/>
    </p:embeddedFont>
    <p:embeddedFont>
      <p:font typeface="Lato" panose="020F0502020204030203" pitchFamily="34" charset="0"/>
      <p:regular r:id="rId36"/>
    </p:embeddedFont>
    <p:embeddedFont>
      <p:font typeface="Lato Bold" panose="020B0604020202020204" charset="0"/>
      <p:regular r:id="rId37"/>
    </p:embeddedFont>
    <p:embeddedFont>
      <p:font typeface="Lilita One" panose="020B0604020202020204" charset="0"/>
      <p:regular r:id="rId38"/>
    </p:embeddedFont>
    <p:embeddedFont>
      <p:font typeface="Playwrite US Tra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A19699-A223-43CF-A974-0B0493A1B198}" v="1" dt="2025-12-16T13:07:02.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109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ys Mainprize" userId="d68e2614-ce77-450f-891e-b1737e63dac2" providerId="ADAL" clId="{27385815-E383-4D25-8A6B-33EF13A77215}"/>
    <pc:docChg chg="addSld delSld modSld">
      <pc:chgData name="Carys Mainprize" userId="d68e2614-ce77-450f-891e-b1737e63dac2" providerId="ADAL" clId="{27385815-E383-4D25-8A6B-33EF13A77215}" dt="2025-12-16T13:07:42.649" v="6" actId="47"/>
      <pc:docMkLst>
        <pc:docMk/>
      </pc:docMkLst>
      <pc:sldChg chg="new del">
        <pc:chgData name="Carys Mainprize" userId="d68e2614-ce77-450f-891e-b1737e63dac2" providerId="ADAL" clId="{27385815-E383-4D25-8A6B-33EF13A77215}" dt="2025-12-16T13:07:42.649" v="6" actId="47"/>
        <pc:sldMkLst>
          <pc:docMk/>
          <pc:sldMk cId="4173124995" sldId="271"/>
        </pc:sldMkLst>
      </pc:sldChg>
      <pc:sldChg chg="add">
        <pc:chgData name="Carys Mainprize" userId="d68e2614-ce77-450f-891e-b1737e63dac2" providerId="ADAL" clId="{27385815-E383-4D25-8A6B-33EF13A77215}" dt="2025-12-16T13:07:02.076" v="1"/>
        <pc:sldMkLst>
          <pc:docMk/>
          <pc:sldMk cId="0" sldId="272"/>
        </pc:sldMkLst>
      </pc:sldChg>
      <pc:sldChg chg="modSp add mod">
        <pc:chgData name="Carys Mainprize" userId="d68e2614-ce77-450f-891e-b1737e63dac2" providerId="ADAL" clId="{27385815-E383-4D25-8A6B-33EF13A77215}" dt="2025-12-16T13:07:40.334" v="5" actId="14100"/>
        <pc:sldMkLst>
          <pc:docMk/>
          <pc:sldMk cId="0" sldId="273"/>
        </pc:sldMkLst>
        <pc:spChg chg="mod">
          <ac:chgData name="Carys Mainprize" userId="d68e2614-ce77-450f-891e-b1737e63dac2" providerId="ADAL" clId="{27385815-E383-4D25-8A6B-33EF13A77215}" dt="2025-12-16T13:07:40.334" v="5" actId="14100"/>
          <ac:spMkLst>
            <pc:docMk/>
            <pc:sldMk cId="0" sldId="273"/>
            <ac:spMk id="9" creationId="{00000000-0000-0000-0000-000000000000}"/>
          </ac:spMkLst>
        </pc:spChg>
      </pc:sldChg>
      <pc:sldChg chg="add">
        <pc:chgData name="Carys Mainprize" userId="d68e2614-ce77-450f-891e-b1737e63dac2" providerId="ADAL" clId="{27385815-E383-4D25-8A6B-33EF13A77215}" dt="2025-12-16T13:07:02.076" v="1"/>
        <pc:sldMkLst>
          <pc:docMk/>
          <pc:sldMk cId="0" sldId="274"/>
        </pc:sldMkLst>
      </pc:sldChg>
      <pc:sldChg chg="add">
        <pc:chgData name="Carys Mainprize" userId="d68e2614-ce77-450f-891e-b1737e63dac2" providerId="ADAL" clId="{27385815-E383-4D25-8A6B-33EF13A77215}" dt="2025-12-16T13:07:02.076" v="1"/>
        <pc:sldMkLst>
          <pc:docMk/>
          <pc:sldMk cId="0" sldId="275"/>
        </pc:sldMkLst>
      </pc:sldChg>
      <pc:sldChg chg="add">
        <pc:chgData name="Carys Mainprize" userId="d68e2614-ce77-450f-891e-b1737e63dac2" providerId="ADAL" clId="{27385815-E383-4D25-8A6B-33EF13A77215}" dt="2025-12-16T13:07:02.076" v="1"/>
        <pc:sldMkLst>
          <pc:docMk/>
          <pc:sldMk cId="0" sldId="276"/>
        </pc:sldMkLst>
      </pc:sldChg>
      <pc:sldChg chg="add">
        <pc:chgData name="Carys Mainprize" userId="d68e2614-ce77-450f-891e-b1737e63dac2" providerId="ADAL" clId="{27385815-E383-4D25-8A6B-33EF13A77215}" dt="2025-12-16T13:07:02.076" v="1"/>
        <pc:sldMkLst>
          <pc:docMk/>
          <pc:sldMk cId="0" sldId="277"/>
        </pc:sldMkLst>
      </pc:sldChg>
      <pc:sldChg chg="modSp add mod">
        <pc:chgData name="Carys Mainprize" userId="d68e2614-ce77-450f-891e-b1737e63dac2" providerId="ADAL" clId="{27385815-E383-4D25-8A6B-33EF13A77215}" dt="2025-12-16T13:07:32.555" v="4" actId="1076"/>
        <pc:sldMkLst>
          <pc:docMk/>
          <pc:sldMk cId="0" sldId="278"/>
        </pc:sldMkLst>
        <pc:spChg chg="mod">
          <ac:chgData name="Carys Mainprize" userId="d68e2614-ce77-450f-891e-b1737e63dac2" providerId="ADAL" clId="{27385815-E383-4D25-8A6B-33EF13A77215}" dt="2025-12-16T13:07:32.555" v="4" actId="1076"/>
          <ac:spMkLst>
            <pc:docMk/>
            <pc:sldMk cId="0" sldId="278"/>
            <ac:spMk id="19" creationId="{00000000-0000-0000-0000-000000000000}"/>
          </ac:spMkLst>
        </pc:spChg>
      </pc:sldChg>
      <pc:sldChg chg="add">
        <pc:chgData name="Carys Mainprize" userId="d68e2614-ce77-450f-891e-b1737e63dac2" providerId="ADAL" clId="{27385815-E383-4D25-8A6B-33EF13A77215}" dt="2025-12-16T13:07:02.076" v="1"/>
        <pc:sldMkLst>
          <pc:docMk/>
          <pc:sldMk cId="0" sldId="279"/>
        </pc:sldMkLst>
      </pc:sldChg>
      <pc:sldChg chg="add">
        <pc:chgData name="Carys Mainprize" userId="d68e2614-ce77-450f-891e-b1737e63dac2" providerId="ADAL" clId="{27385815-E383-4D25-8A6B-33EF13A77215}" dt="2025-12-16T13:07:02.076" v="1"/>
        <pc:sldMkLst>
          <pc:docMk/>
          <pc:sldMk cId="2758037129" sldId="280"/>
        </pc:sldMkLst>
      </pc:sldChg>
      <pc:sldChg chg="add">
        <pc:chgData name="Carys Mainprize" userId="d68e2614-ce77-450f-891e-b1737e63dac2" providerId="ADAL" clId="{27385815-E383-4D25-8A6B-33EF13A77215}" dt="2025-12-16T13:07:02.076" v="1"/>
        <pc:sldMkLst>
          <pc:docMk/>
          <pc:sldMk cId="0" sldId="281"/>
        </pc:sldMkLst>
      </pc:sldChg>
      <pc:sldChg chg="add">
        <pc:chgData name="Carys Mainprize" userId="d68e2614-ce77-450f-891e-b1737e63dac2" providerId="ADAL" clId="{27385815-E383-4D25-8A6B-33EF13A77215}" dt="2025-12-16T13:07:02.076" v="1"/>
        <pc:sldMkLst>
          <pc:docMk/>
          <pc:sldMk cId="0" sldId="282"/>
        </pc:sldMkLst>
      </pc:sldChg>
      <pc:sldChg chg="add">
        <pc:chgData name="Carys Mainprize" userId="d68e2614-ce77-450f-891e-b1737e63dac2" providerId="ADAL" clId="{27385815-E383-4D25-8A6B-33EF13A77215}" dt="2025-12-16T13:07:02.076" v="1"/>
        <pc:sldMkLst>
          <pc:docMk/>
          <pc:sldMk cId="0" sldId="283"/>
        </pc:sldMkLst>
      </pc:sldChg>
      <pc:sldChg chg="modSp add mod">
        <pc:chgData name="Carys Mainprize" userId="d68e2614-ce77-450f-891e-b1737e63dac2" providerId="ADAL" clId="{27385815-E383-4D25-8A6B-33EF13A77215}" dt="2025-12-16T13:07:14.522" v="3" actId="14100"/>
        <pc:sldMkLst>
          <pc:docMk/>
          <pc:sldMk cId="0" sldId="284"/>
        </pc:sldMkLst>
        <pc:spChg chg="mod">
          <ac:chgData name="Carys Mainprize" userId="d68e2614-ce77-450f-891e-b1737e63dac2" providerId="ADAL" clId="{27385815-E383-4D25-8A6B-33EF13A77215}" dt="2025-12-16T13:07:14.522" v="3" actId="14100"/>
          <ac:spMkLst>
            <pc:docMk/>
            <pc:sldMk cId="0" sldId="284"/>
            <ac:spMk id="14" creationId="{00000000-0000-0000-0000-000000000000}"/>
          </ac:spMkLst>
        </pc:spChg>
      </pc:sldChg>
      <pc:sldChg chg="add">
        <pc:chgData name="Carys Mainprize" userId="d68e2614-ce77-450f-891e-b1737e63dac2" providerId="ADAL" clId="{27385815-E383-4D25-8A6B-33EF13A77215}" dt="2025-12-16T13:07:02.076" v="1"/>
        <pc:sldMkLst>
          <pc:docMk/>
          <pc:sldMk cId="0" sldId="285"/>
        </pc:sldMkLst>
      </pc:sldChg>
      <pc:sldChg chg="add">
        <pc:chgData name="Carys Mainprize" userId="d68e2614-ce77-450f-891e-b1737e63dac2" providerId="ADAL" clId="{27385815-E383-4D25-8A6B-33EF13A77215}" dt="2025-12-16T13:07:02.076" v="1"/>
        <pc:sldMkLst>
          <pc:docMk/>
          <pc:sldMk cId="0" sldId="286"/>
        </pc:sldMkLst>
      </pc:sldChg>
      <pc:sldChg chg="add">
        <pc:chgData name="Carys Mainprize" userId="d68e2614-ce77-450f-891e-b1737e63dac2" providerId="ADAL" clId="{27385815-E383-4D25-8A6B-33EF13A77215}" dt="2025-12-16T13:07:02.076" v="1"/>
        <pc:sldMkLst>
          <pc:docMk/>
          <pc:sldMk cId="0" sldId="287"/>
        </pc:sldMkLst>
      </pc:sldChg>
      <pc:sldChg chg="add">
        <pc:chgData name="Carys Mainprize" userId="d68e2614-ce77-450f-891e-b1737e63dac2" providerId="ADAL" clId="{27385815-E383-4D25-8A6B-33EF13A77215}" dt="2025-12-16T13:07:02.076" v="1"/>
        <pc:sldMkLst>
          <pc:docMk/>
          <pc:sldMk cId="0" sldId="28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hyperlink" Target="https://connectionsgame.org/game/?F1X573" TargetMode="External"/><Relationship Id="rId3" Type="http://schemas.openxmlformats.org/officeDocument/2006/relationships/image" Target="../media/image33.png"/><Relationship Id="rId7" Type="http://schemas.openxmlformats.org/officeDocument/2006/relationships/image" Target="../media/image10.png"/><Relationship Id="rId12"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7.png"/><Relationship Id="rId5" Type="http://schemas.openxmlformats.org/officeDocument/2006/relationships/image" Target="../media/image35.png"/><Relationship Id="rId10" Type="http://schemas.openxmlformats.org/officeDocument/2006/relationships/image" Target="../media/image26.svg"/><Relationship Id="rId4" Type="http://schemas.openxmlformats.org/officeDocument/2006/relationships/image" Target="../media/image34.svg"/><Relationship Id="rId9" Type="http://schemas.openxmlformats.org/officeDocument/2006/relationships/image" Target="../media/image25.png"/><Relationship Id="rId14" Type="http://schemas.openxmlformats.org/officeDocument/2006/relationships/hyperlink" Target="https://connectionsgame.org/game/?3PUWZ4"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5.svg"/><Relationship Id="rId4" Type="http://schemas.openxmlformats.org/officeDocument/2006/relationships/image" Target="../media/image17.sv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svg"/><Relationship Id="rId21" Type="http://schemas.openxmlformats.org/officeDocument/2006/relationships/image" Target="../media/image61.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5" Type="http://schemas.openxmlformats.org/officeDocument/2006/relationships/image" Target="../media/image65.sv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24" Type="http://schemas.openxmlformats.org/officeDocument/2006/relationships/image" Target="../media/image64.png"/><Relationship Id="rId5" Type="http://schemas.openxmlformats.org/officeDocument/2006/relationships/image" Target="../media/image45.svg"/><Relationship Id="rId15" Type="http://schemas.openxmlformats.org/officeDocument/2006/relationships/image" Target="../media/image55.svg"/><Relationship Id="rId23" Type="http://schemas.openxmlformats.org/officeDocument/2006/relationships/image" Target="../media/image63.svg"/><Relationship Id="rId10" Type="http://schemas.openxmlformats.org/officeDocument/2006/relationships/image" Target="../media/image50.png"/><Relationship Id="rId19" Type="http://schemas.openxmlformats.org/officeDocument/2006/relationships/image" Target="../media/image59.sv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 Id="rId22"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8.svg"/><Relationship Id="rId7" Type="http://schemas.openxmlformats.org/officeDocument/2006/relationships/image" Target="../media/image74.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0.svg"/><Relationship Id="rId10" Type="http://schemas.openxmlformats.org/officeDocument/2006/relationships/image" Target="../media/image77.png"/><Relationship Id="rId4" Type="http://schemas.openxmlformats.org/officeDocument/2006/relationships/image" Target="../media/image69.png"/><Relationship Id="rId9" Type="http://schemas.openxmlformats.org/officeDocument/2006/relationships/image" Target="../media/image76.sv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8.svg"/><Relationship Id="rId7" Type="http://schemas.openxmlformats.org/officeDocument/2006/relationships/image" Target="../media/image74.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0.svg"/><Relationship Id="rId10" Type="http://schemas.openxmlformats.org/officeDocument/2006/relationships/image" Target="../media/image77.png"/><Relationship Id="rId4" Type="http://schemas.openxmlformats.org/officeDocument/2006/relationships/image" Target="../media/image69.png"/><Relationship Id="rId9" Type="http://schemas.openxmlformats.org/officeDocument/2006/relationships/image" Target="../media/image76.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2.svg"/><Relationship Id="rId18" Type="http://schemas.openxmlformats.org/officeDocument/2006/relationships/image" Target="../media/image87.sv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67.png"/><Relationship Id="rId16" Type="http://schemas.openxmlformats.org/officeDocument/2006/relationships/image" Target="../media/image85.svg"/><Relationship Id="rId20" Type="http://schemas.openxmlformats.org/officeDocument/2006/relationships/image" Target="../media/image89.sv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80.png"/><Relationship Id="rId5" Type="http://schemas.openxmlformats.org/officeDocument/2006/relationships/image" Target="../media/image70.sv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69.png"/><Relationship Id="rId9" Type="http://schemas.openxmlformats.org/officeDocument/2006/relationships/image" Target="../media/image61.svg"/><Relationship Id="rId1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91.png"/><Relationship Id="rId5" Type="http://schemas.openxmlformats.org/officeDocument/2006/relationships/image" Target="../media/image70.svg"/><Relationship Id="rId10" Type="http://schemas.openxmlformats.org/officeDocument/2006/relationships/image" Target="../media/image90.png"/><Relationship Id="rId4" Type="http://schemas.openxmlformats.org/officeDocument/2006/relationships/image" Target="../media/image69.png"/><Relationship Id="rId9" Type="http://schemas.openxmlformats.org/officeDocument/2006/relationships/image" Target="../media/image61.sv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5.svg"/><Relationship Id="rId3" Type="http://schemas.openxmlformats.org/officeDocument/2006/relationships/image" Target="../media/image68.svg"/><Relationship Id="rId7" Type="http://schemas.openxmlformats.org/officeDocument/2006/relationships/image" Target="../media/image61.svg"/><Relationship Id="rId12" Type="http://schemas.openxmlformats.org/officeDocument/2006/relationships/image" Target="../media/image94.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93.svg"/><Relationship Id="rId5" Type="http://schemas.openxmlformats.org/officeDocument/2006/relationships/image" Target="../media/image70.svg"/><Relationship Id="rId10" Type="http://schemas.openxmlformats.org/officeDocument/2006/relationships/image" Target="../media/image92.png"/><Relationship Id="rId4" Type="http://schemas.openxmlformats.org/officeDocument/2006/relationships/image" Target="../media/image69.png"/><Relationship Id="rId9" Type="http://schemas.openxmlformats.org/officeDocument/2006/relationships/image" Target="../media/image74.sv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99.sv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9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97.svg"/><Relationship Id="rId5" Type="http://schemas.openxmlformats.org/officeDocument/2006/relationships/image" Target="../media/image70.svg"/><Relationship Id="rId15" Type="http://schemas.openxmlformats.org/officeDocument/2006/relationships/image" Target="../media/image101.svg"/><Relationship Id="rId10" Type="http://schemas.openxmlformats.org/officeDocument/2006/relationships/image" Target="../media/image96.png"/><Relationship Id="rId4" Type="http://schemas.openxmlformats.org/officeDocument/2006/relationships/image" Target="../media/image69.png"/><Relationship Id="rId9" Type="http://schemas.openxmlformats.org/officeDocument/2006/relationships/image" Target="../media/image61.svg"/><Relationship Id="rId14" Type="http://schemas.openxmlformats.org/officeDocument/2006/relationships/image" Target="../media/image100.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hyperlink" Target="http://www.prospects.ac.uk/job-profiles" TargetMode="External"/><Relationship Id="rId4" Type="http://schemas.openxmlformats.org/officeDocument/2006/relationships/image" Target="../media/image69.png"/><Relationship Id="rId9" Type="http://schemas.openxmlformats.org/officeDocument/2006/relationships/image" Target="../media/image61.sv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03.svg"/><Relationship Id="rId5" Type="http://schemas.openxmlformats.org/officeDocument/2006/relationships/image" Target="../media/image70.svg"/><Relationship Id="rId10" Type="http://schemas.openxmlformats.org/officeDocument/2006/relationships/image" Target="../media/image102.png"/><Relationship Id="rId4" Type="http://schemas.openxmlformats.org/officeDocument/2006/relationships/image" Target="../media/image69.png"/><Relationship Id="rId9" Type="http://schemas.openxmlformats.org/officeDocument/2006/relationships/image" Target="../media/image61.sv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104.png"/><Relationship Id="rId4" Type="http://schemas.openxmlformats.org/officeDocument/2006/relationships/image" Target="../media/image69.png"/><Relationship Id="rId9" Type="http://schemas.openxmlformats.org/officeDocument/2006/relationships/image" Target="../media/image61.sv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107.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06.png"/><Relationship Id="rId5" Type="http://schemas.openxmlformats.org/officeDocument/2006/relationships/image" Target="../media/image70.svg"/><Relationship Id="rId10" Type="http://schemas.openxmlformats.org/officeDocument/2006/relationships/image" Target="../media/image105.jpeg"/><Relationship Id="rId4" Type="http://schemas.openxmlformats.org/officeDocument/2006/relationships/image" Target="../media/image69.png"/><Relationship Id="rId9" Type="http://schemas.openxmlformats.org/officeDocument/2006/relationships/image" Target="../media/image61.sv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09.svg"/><Relationship Id="rId5" Type="http://schemas.openxmlformats.org/officeDocument/2006/relationships/image" Target="../media/image70.svg"/><Relationship Id="rId10" Type="http://schemas.openxmlformats.org/officeDocument/2006/relationships/image" Target="../media/image108.png"/><Relationship Id="rId4" Type="http://schemas.openxmlformats.org/officeDocument/2006/relationships/image" Target="../media/image69.png"/><Relationship Id="rId9" Type="http://schemas.openxmlformats.org/officeDocument/2006/relationships/image" Target="../media/image61.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110.png"/><Relationship Id="rId4" Type="http://schemas.openxmlformats.org/officeDocument/2006/relationships/image" Target="../media/image69.png"/><Relationship Id="rId9" Type="http://schemas.openxmlformats.org/officeDocument/2006/relationships/image" Target="../media/image61.sv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12.svg"/><Relationship Id="rId5" Type="http://schemas.openxmlformats.org/officeDocument/2006/relationships/image" Target="../media/image70.svg"/><Relationship Id="rId10" Type="http://schemas.openxmlformats.org/officeDocument/2006/relationships/image" Target="../media/image111.png"/><Relationship Id="rId4" Type="http://schemas.openxmlformats.org/officeDocument/2006/relationships/image" Target="../media/image69.png"/><Relationship Id="rId9" Type="http://schemas.openxmlformats.org/officeDocument/2006/relationships/image" Target="../media/image61.sv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20.svg"/><Relationship Id="rId18" Type="http://schemas.openxmlformats.org/officeDocument/2006/relationships/image" Target="../media/image60.png"/><Relationship Id="rId26" Type="http://schemas.openxmlformats.org/officeDocument/2006/relationships/image" Target="../media/image75.png"/><Relationship Id="rId3" Type="http://schemas.openxmlformats.org/officeDocument/2006/relationships/image" Target="../media/image114.svg"/><Relationship Id="rId21" Type="http://schemas.openxmlformats.org/officeDocument/2006/relationships/image" Target="../media/image65.svg"/><Relationship Id="rId7" Type="http://schemas.openxmlformats.org/officeDocument/2006/relationships/image" Target="../media/image116.svg"/><Relationship Id="rId12" Type="http://schemas.openxmlformats.org/officeDocument/2006/relationships/image" Target="../media/image119.png"/><Relationship Id="rId17" Type="http://schemas.openxmlformats.org/officeDocument/2006/relationships/image" Target="../media/image57.svg"/><Relationship Id="rId25" Type="http://schemas.openxmlformats.org/officeDocument/2006/relationships/image" Target="../media/image93.svg"/><Relationship Id="rId2" Type="http://schemas.openxmlformats.org/officeDocument/2006/relationships/image" Target="../media/image113.png"/><Relationship Id="rId16" Type="http://schemas.openxmlformats.org/officeDocument/2006/relationships/image" Target="../media/image56.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18.svg"/><Relationship Id="rId24" Type="http://schemas.openxmlformats.org/officeDocument/2006/relationships/image" Target="../media/image92.png"/><Relationship Id="rId5" Type="http://schemas.openxmlformats.org/officeDocument/2006/relationships/image" Target="../media/image45.svg"/><Relationship Id="rId15" Type="http://schemas.openxmlformats.org/officeDocument/2006/relationships/image" Target="../media/image55.svg"/><Relationship Id="rId23" Type="http://schemas.openxmlformats.org/officeDocument/2006/relationships/image" Target="../media/image122.svg"/><Relationship Id="rId10" Type="http://schemas.openxmlformats.org/officeDocument/2006/relationships/image" Target="../media/image117.png"/><Relationship Id="rId19" Type="http://schemas.openxmlformats.org/officeDocument/2006/relationships/image" Target="../media/image61.svg"/><Relationship Id="rId4" Type="http://schemas.openxmlformats.org/officeDocument/2006/relationships/image" Target="../media/image44.png"/><Relationship Id="rId9" Type="http://schemas.openxmlformats.org/officeDocument/2006/relationships/image" Target="../media/image68.svg"/><Relationship Id="rId14" Type="http://schemas.openxmlformats.org/officeDocument/2006/relationships/image" Target="../media/image54.png"/><Relationship Id="rId22" Type="http://schemas.openxmlformats.org/officeDocument/2006/relationships/image" Target="../media/image121.png"/><Relationship Id="rId27" Type="http://schemas.openxmlformats.org/officeDocument/2006/relationships/image" Target="../media/image76.sv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svg"/><Relationship Id="rId4" Type="http://schemas.openxmlformats.org/officeDocument/2006/relationships/image" Target="../media/image28.svg"/><Relationship Id="rId9" Type="http://schemas.openxmlformats.org/officeDocument/2006/relationships/image" Target="../media/image8.png"/><Relationship Id="rId1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hyperlink" Target="https://www.nytimes.com/games/wordle/index.html" TargetMode="External"/><Relationship Id="rId7"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2528897" y="-2831874"/>
            <a:ext cx="7811502" cy="7721149"/>
          </a:xfrm>
          <a:custGeom>
            <a:avLst/>
            <a:gdLst/>
            <a:ahLst/>
            <a:cxnLst/>
            <a:rect l="l" t="t" r="r" b="b"/>
            <a:pathLst>
              <a:path w="7811502" h="7721149">
                <a:moveTo>
                  <a:pt x="0" y="0"/>
                </a:moveTo>
                <a:lnTo>
                  <a:pt x="7811502" y="0"/>
                </a:lnTo>
                <a:lnTo>
                  <a:pt x="7811502" y="7721148"/>
                </a:lnTo>
                <a:lnTo>
                  <a:pt x="0" y="772114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1615469" y="-1518248"/>
            <a:ext cx="9233516" cy="9126715"/>
          </a:xfrm>
          <a:custGeom>
            <a:avLst/>
            <a:gdLst/>
            <a:ahLst/>
            <a:cxnLst/>
            <a:rect l="l" t="t" r="r" b="b"/>
            <a:pathLst>
              <a:path w="9233516" h="9126714">
                <a:moveTo>
                  <a:pt x="0" y="0"/>
                </a:moveTo>
                <a:lnTo>
                  <a:pt x="9233516" y="0"/>
                </a:lnTo>
                <a:lnTo>
                  <a:pt x="9233516" y="9126714"/>
                </a:lnTo>
                <a:lnTo>
                  <a:pt x="0" y="912671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grpSp>
        <p:nvGrpSpPr>
          <p:cNvPr id="5" name="Group 5"/>
          <p:cNvGrpSpPr/>
          <p:nvPr/>
        </p:nvGrpSpPr>
        <p:grpSpPr>
          <a:xfrm rot="-298467">
            <a:off x="-665138" y="6583257"/>
            <a:ext cx="19136564" cy="5579572"/>
            <a:chOff x="0" y="0"/>
            <a:chExt cx="5040083" cy="1469517"/>
          </a:xfrm>
        </p:grpSpPr>
        <p:sp>
          <p:nvSpPr>
            <p:cNvPr id="6" name="Freeform 6"/>
            <p:cNvSpPr/>
            <p:nvPr/>
          </p:nvSpPr>
          <p:spPr>
            <a:xfrm>
              <a:off x="0" y="0"/>
              <a:ext cx="5040083" cy="1469517"/>
            </a:xfrm>
            <a:custGeom>
              <a:avLst/>
              <a:gdLst/>
              <a:ahLst/>
              <a:cxnLst/>
              <a:rect l="l" t="t" r="r" b="b"/>
              <a:pathLst>
                <a:path w="5040083" h="1469517">
                  <a:moveTo>
                    <a:pt x="40456" y="0"/>
                  </a:moveTo>
                  <a:lnTo>
                    <a:pt x="4999627" y="0"/>
                  </a:lnTo>
                  <a:cubicBezTo>
                    <a:pt x="5010356" y="0"/>
                    <a:pt x="5020646" y="4262"/>
                    <a:pt x="5028233" y="11849"/>
                  </a:cubicBezTo>
                  <a:cubicBezTo>
                    <a:pt x="5035821" y="19436"/>
                    <a:pt x="5040083" y="29727"/>
                    <a:pt x="5040083" y="40456"/>
                  </a:cubicBezTo>
                  <a:lnTo>
                    <a:pt x="5040083" y="1429061"/>
                  </a:lnTo>
                  <a:cubicBezTo>
                    <a:pt x="5040083" y="1439790"/>
                    <a:pt x="5035821" y="1450080"/>
                    <a:pt x="5028233" y="1457667"/>
                  </a:cubicBezTo>
                  <a:cubicBezTo>
                    <a:pt x="5020646" y="1465254"/>
                    <a:pt x="5010356" y="1469517"/>
                    <a:pt x="4999627" y="1469517"/>
                  </a:cubicBezTo>
                  <a:lnTo>
                    <a:pt x="40456" y="1469517"/>
                  </a:lnTo>
                  <a:cubicBezTo>
                    <a:pt x="18113" y="1469517"/>
                    <a:pt x="0" y="1451404"/>
                    <a:pt x="0" y="1429061"/>
                  </a:cubicBezTo>
                  <a:lnTo>
                    <a:pt x="0" y="40456"/>
                  </a:lnTo>
                  <a:cubicBezTo>
                    <a:pt x="0" y="18113"/>
                    <a:pt x="18113" y="0"/>
                    <a:pt x="40456" y="0"/>
                  </a:cubicBezTo>
                  <a:close/>
                </a:path>
              </a:pathLst>
            </a:custGeom>
            <a:solidFill>
              <a:srgbClr val="94D4C6"/>
            </a:solidFill>
          </p:spPr>
          <p:txBody>
            <a:bodyPr/>
            <a:lstStyle/>
            <a:p>
              <a:endParaRPr lang="en-GB"/>
            </a:p>
          </p:txBody>
        </p:sp>
        <p:sp>
          <p:nvSpPr>
            <p:cNvPr id="7" name="TextBox 7"/>
            <p:cNvSpPr txBox="1"/>
            <p:nvPr/>
          </p:nvSpPr>
          <p:spPr>
            <a:xfrm>
              <a:off x="0" y="-38100"/>
              <a:ext cx="5040083" cy="150761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137731" y="1955128"/>
            <a:ext cx="12012540" cy="6376744"/>
            <a:chOff x="0" y="0"/>
            <a:chExt cx="3625312" cy="1924463"/>
          </a:xfrm>
        </p:grpSpPr>
        <p:sp>
          <p:nvSpPr>
            <p:cNvPr id="9" name="Freeform 9"/>
            <p:cNvSpPr/>
            <p:nvPr/>
          </p:nvSpPr>
          <p:spPr>
            <a:xfrm>
              <a:off x="0" y="0"/>
              <a:ext cx="3625312" cy="1924463"/>
            </a:xfrm>
            <a:custGeom>
              <a:avLst/>
              <a:gdLst/>
              <a:ahLst/>
              <a:cxnLst/>
              <a:rect l="l" t="t" r="r" b="b"/>
              <a:pathLst>
                <a:path w="3625312" h="1924463">
                  <a:moveTo>
                    <a:pt x="36736" y="0"/>
                  </a:moveTo>
                  <a:lnTo>
                    <a:pt x="3588576" y="0"/>
                  </a:lnTo>
                  <a:cubicBezTo>
                    <a:pt x="3608865" y="0"/>
                    <a:pt x="3625312" y="16447"/>
                    <a:pt x="3625312" y="36736"/>
                  </a:cubicBezTo>
                  <a:lnTo>
                    <a:pt x="3625312" y="1887727"/>
                  </a:lnTo>
                  <a:cubicBezTo>
                    <a:pt x="3625312" y="1897470"/>
                    <a:pt x="3621442" y="1906814"/>
                    <a:pt x="3614552" y="1913703"/>
                  </a:cubicBezTo>
                  <a:cubicBezTo>
                    <a:pt x="3607663" y="1920592"/>
                    <a:pt x="3598319" y="1924463"/>
                    <a:pt x="3588576" y="1924463"/>
                  </a:cubicBezTo>
                  <a:lnTo>
                    <a:pt x="36736" y="1924463"/>
                  </a:lnTo>
                  <a:cubicBezTo>
                    <a:pt x="26993" y="1924463"/>
                    <a:pt x="17649" y="1920592"/>
                    <a:pt x="10760" y="1913703"/>
                  </a:cubicBezTo>
                  <a:cubicBezTo>
                    <a:pt x="3870" y="1906814"/>
                    <a:pt x="0" y="1897470"/>
                    <a:pt x="0" y="1887727"/>
                  </a:cubicBezTo>
                  <a:lnTo>
                    <a:pt x="0" y="36736"/>
                  </a:lnTo>
                  <a:cubicBezTo>
                    <a:pt x="0" y="26993"/>
                    <a:pt x="3870" y="17649"/>
                    <a:pt x="10760" y="10760"/>
                  </a:cubicBezTo>
                  <a:cubicBezTo>
                    <a:pt x="17649" y="3870"/>
                    <a:pt x="26993" y="0"/>
                    <a:pt x="36736" y="0"/>
                  </a:cubicBezTo>
                  <a:close/>
                </a:path>
              </a:pathLst>
            </a:custGeom>
            <a:solidFill>
              <a:srgbClr val="FFFFFF"/>
            </a:solidFill>
            <a:ln w="190500" cap="rnd">
              <a:solidFill>
                <a:srgbClr val="D1A5E6"/>
              </a:solidFill>
              <a:prstDash val="solid"/>
              <a:round/>
            </a:ln>
          </p:spPr>
          <p:txBody>
            <a:bodyPr/>
            <a:lstStyle/>
            <a:p>
              <a:endParaRPr lang="en-GB"/>
            </a:p>
          </p:txBody>
        </p:sp>
        <p:sp>
          <p:nvSpPr>
            <p:cNvPr id="10" name="TextBox 10"/>
            <p:cNvSpPr txBox="1"/>
            <p:nvPr/>
          </p:nvSpPr>
          <p:spPr>
            <a:xfrm>
              <a:off x="0" y="-38100"/>
              <a:ext cx="3625312" cy="196256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3601659" y="2361021"/>
            <a:ext cx="11084685" cy="5564961"/>
            <a:chOff x="0" y="0"/>
            <a:chExt cx="3345291" cy="1679472"/>
          </a:xfrm>
        </p:grpSpPr>
        <p:sp>
          <p:nvSpPr>
            <p:cNvPr id="12" name="Freeform 12"/>
            <p:cNvSpPr/>
            <p:nvPr/>
          </p:nvSpPr>
          <p:spPr>
            <a:xfrm>
              <a:off x="0" y="0"/>
              <a:ext cx="3345291" cy="1679472"/>
            </a:xfrm>
            <a:custGeom>
              <a:avLst/>
              <a:gdLst/>
              <a:ahLst/>
              <a:cxnLst/>
              <a:rect l="l" t="t" r="r" b="b"/>
              <a:pathLst>
                <a:path w="3345291" h="1679472">
                  <a:moveTo>
                    <a:pt x="27239" y="0"/>
                  </a:moveTo>
                  <a:lnTo>
                    <a:pt x="3318052" y="0"/>
                  </a:lnTo>
                  <a:cubicBezTo>
                    <a:pt x="3325276" y="0"/>
                    <a:pt x="3332204" y="2870"/>
                    <a:pt x="3337313" y="7978"/>
                  </a:cubicBezTo>
                  <a:cubicBezTo>
                    <a:pt x="3342421" y="13086"/>
                    <a:pt x="3345291" y="20015"/>
                    <a:pt x="3345291" y="27239"/>
                  </a:cubicBezTo>
                  <a:lnTo>
                    <a:pt x="3345291" y="1652233"/>
                  </a:lnTo>
                  <a:cubicBezTo>
                    <a:pt x="3345291" y="1659457"/>
                    <a:pt x="3342421" y="1666385"/>
                    <a:pt x="3337313" y="1671494"/>
                  </a:cubicBezTo>
                  <a:cubicBezTo>
                    <a:pt x="3332204" y="1676602"/>
                    <a:pt x="3325276" y="1679472"/>
                    <a:pt x="3318052" y="1679472"/>
                  </a:cubicBezTo>
                  <a:lnTo>
                    <a:pt x="27239" y="1679472"/>
                  </a:lnTo>
                  <a:cubicBezTo>
                    <a:pt x="20015" y="1679472"/>
                    <a:pt x="13086" y="1676602"/>
                    <a:pt x="7978" y="1671494"/>
                  </a:cubicBezTo>
                  <a:cubicBezTo>
                    <a:pt x="2870" y="1666385"/>
                    <a:pt x="0" y="1659457"/>
                    <a:pt x="0" y="1652233"/>
                  </a:cubicBezTo>
                  <a:lnTo>
                    <a:pt x="0" y="27239"/>
                  </a:lnTo>
                  <a:cubicBezTo>
                    <a:pt x="0" y="20015"/>
                    <a:pt x="2870" y="13086"/>
                    <a:pt x="7978" y="7978"/>
                  </a:cubicBezTo>
                  <a:cubicBezTo>
                    <a:pt x="13086" y="2870"/>
                    <a:pt x="20015" y="0"/>
                    <a:pt x="27239" y="0"/>
                  </a:cubicBezTo>
                  <a:close/>
                </a:path>
              </a:pathLst>
            </a:custGeom>
            <a:solidFill>
              <a:srgbClr val="000000">
                <a:alpha val="0"/>
              </a:srgbClr>
            </a:solidFill>
            <a:ln w="47625" cap="rnd">
              <a:solidFill>
                <a:srgbClr val="564159"/>
              </a:solidFill>
              <a:prstDash val="dash"/>
              <a:round/>
            </a:ln>
          </p:spPr>
          <p:txBody>
            <a:bodyPr/>
            <a:lstStyle/>
            <a:p>
              <a:endParaRPr lang="en-GB"/>
            </a:p>
          </p:txBody>
        </p:sp>
        <p:sp>
          <p:nvSpPr>
            <p:cNvPr id="13" name="TextBox 13"/>
            <p:cNvSpPr txBox="1"/>
            <p:nvPr/>
          </p:nvSpPr>
          <p:spPr>
            <a:xfrm>
              <a:off x="0" y="-38100"/>
              <a:ext cx="3345291" cy="1717572"/>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3137731" y="1676929"/>
            <a:ext cx="1421484" cy="1368179"/>
          </a:xfrm>
          <a:custGeom>
            <a:avLst/>
            <a:gdLst/>
            <a:ahLst/>
            <a:cxnLst/>
            <a:rect l="l" t="t" r="r" b="b"/>
            <a:pathLst>
              <a:path w="1421484" h="1368178">
                <a:moveTo>
                  <a:pt x="0" y="0"/>
                </a:moveTo>
                <a:lnTo>
                  <a:pt x="1421484" y="0"/>
                </a:lnTo>
                <a:lnTo>
                  <a:pt x="1421484" y="1368179"/>
                </a:lnTo>
                <a:lnTo>
                  <a:pt x="0" y="136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Freeform 15"/>
          <p:cNvSpPr/>
          <p:nvPr/>
        </p:nvSpPr>
        <p:spPr>
          <a:xfrm>
            <a:off x="13728787" y="7241891"/>
            <a:ext cx="1421484" cy="1368179"/>
          </a:xfrm>
          <a:custGeom>
            <a:avLst/>
            <a:gdLst/>
            <a:ahLst/>
            <a:cxnLst/>
            <a:rect l="l" t="t" r="r" b="b"/>
            <a:pathLst>
              <a:path w="1421484" h="1368178">
                <a:moveTo>
                  <a:pt x="0" y="0"/>
                </a:moveTo>
                <a:lnTo>
                  <a:pt x="1421484" y="0"/>
                </a:lnTo>
                <a:lnTo>
                  <a:pt x="1421484" y="1368179"/>
                </a:lnTo>
                <a:lnTo>
                  <a:pt x="0" y="136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TextBox 16"/>
          <p:cNvSpPr txBox="1"/>
          <p:nvPr/>
        </p:nvSpPr>
        <p:spPr>
          <a:xfrm>
            <a:off x="4210630" y="2745213"/>
            <a:ext cx="9866743" cy="3642023"/>
          </a:xfrm>
          <a:prstGeom prst="rect">
            <a:avLst/>
          </a:prstGeom>
        </p:spPr>
        <p:txBody>
          <a:bodyPr lIns="0" tIns="0" rIns="0" bIns="0" rtlCol="0" anchor="t">
            <a:spAutoFit/>
          </a:bodyPr>
          <a:lstStyle/>
          <a:p>
            <a:pPr algn="ctr">
              <a:lnSpc>
                <a:spcPts val="14248"/>
              </a:lnSpc>
            </a:pPr>
            <a:r>
              <a:rPr lang="en-US" sz="14106" spc="888">
                <a:solidFill>
                  <a:srgbClr val="FCB0D7"/>
                </a:solidFill>
                <a:latin typeface="Fredoka"/>
                <a:ea typeface="Fredoka"/>
                <a:cs typeface="Fredoka"/>
                <a:sym typeface="Fredoka"/>
              </a:rPr>
              <a:t>META SKILLS</a:t>
            </a:r>
          </a:p>
        </p:txBody>
      </p:sp>
      <p:grpSp>
        <p:nvGrpSpPr>
          <p:cNvPr id="17" name="Group 17"/>
          <p:cNvGrpSpPr/>
          <p:nvPr/>
        </p:nvGrpSpPr>
        <p:grpSpPr>
          <a:xfrm>
            <a:off x="6047907" y="6838765"/>
            <a:ext cx="6192187" cy="769703"/>
            <a:chOff x="0" y="0"/>
            <a:chExt cx="1630864" cy="202720"/>
          </a:xfrm>
        </p:grpSpPr>
        <p:sp>
          <p:nvSpPr>
            <p:cNvPr id="18" name="Freeform 18"/>
            <p:cNvSpPr/>
            <p:nvPr/>
          </p:nvSpPr>
          <p:spPr>
            <a:xfrm>
              <a:off x="0" y="0"/>
              <a:ext cx="1630864" cy="202720"/>
            </a:xfrm>
            <a:custGeom>
              <a:avLst/>
              <a:gdLst/>
              <a:ahLst/>
              <a:cxnLst/>
              <a:rect l="l" t="t" r="r" b="b"/>
              <a:pathLst>
                <a:path w="1630864" h="202720">
                  <a:moveTo>
                    <a:pt x="63764" y="0"/>
                  </a:moveTo>
                  <a:lnTo>
                    <a:pt x="1567100" y="0"/>
                  </a:lnTo>
                  <a:cubicBezTo>
                    <a:pt x="1602316" y="0"/>
                    <a:pt x="1630864" y="28548"/>
                    <a:pt x="1630864" y="63764"/>
                  </a:cubicBezTo>
                  <a:lnTo>
                    <a:pt x="1630864" y="138956"/>
                  </a:lnTo>
                  <a:cubicBezTo>
                    <a:pt x="1630864" y="174172"/>
                    <a:pt x="1602316" y="202720"/>
                    <a:pt x="1567100" y="202720"/>
                  </a:cubicBezTo>
                  <a:lnTo>
                    <a:pt x="63764" y="202720"/>
                  </a:lnTo>
                  <a:cubicBezTo>
                    <a:pt x="28548" y="202720"/>
                    <a:pt x="0" y="174172"/>
                    <a:pt x="0" y="138956"/>
                  </a:cubicBezTo>
                  <a:lnTo>
                    <a:pt x="0" y="63764"/>
                  </a:lnTo>
                  <a:cubicBezTo>
                    <a:pt x="0" y="28548"/>
                    <a:pt x="28548" y="0"/>
                    <a:pt x="63764" y="0"/>
                  </a:cubicBezTo>
                  <a:close/>
                </a:path>
              </a:pathLst>
            </a:custGeom>
            <a:solidFill>
              <a:srgbClr val="FBF1B5"/>
            </a:solidFill>
            <a:ln w="19050" cap="rnd">
              <a:solidFill>
                <a:srgbClr val="564159"/>
              </a:solidFill>
              <a:prstDash val="solid"/>
              <a:round/>
            </a:ln>
          </p:spPr>
          <p:txBody>
            <a:bodyPr/>
            <a:lstStyle/>
            <a:p>
              <a:endParaRPr lang="en-GB"/>
            </a:p>
          </p:txBody>
        </p:sp>
        <p:sp>
          <p:nvSpPr>
            <p:cNvPr id="19" name="TextBox 19"/>
            <p:cNvSpPr txBox="1"/>
            <p:nvPr/>
          </p:nvSpPr>
          <p:spPr>
            <a:xfrm>
              <a:off x="0" y="-38100"/>
              <a:ext cx="1630864" cy="24082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6232227" y="-747473"/>
            <a:ext cx="2786672" cy="2424404"/>
          </a:xfrm>
          <a:custGeom>
            <a:avLst/>
            <a:gdLst/>
            <a:ahLst/>
            <a:cxnLst/>
            <a:rect l="l" t="t" r="r" b="b"/>
            <a:pathLst>
              <a:path w="2786672" h="2424404">
                <a:moveTo>
                  <a:pt x="0" y="0"/>
                </a:moveTo>
                <a:lnTo>
                  <a:pt x="2786672" y="0"/>
                </a:lnTo>
                <a:lnTo>
                  <a:pt x="2786672" y="2424404"/>
                </a:lnTo>
                <a:lnTo>
                  <a:pt x="0" y="2424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21"/>
          <p:cNvSpPr/>
          <p:nvPr/>
        </p:nvSpPr>
        <p:spPr>
          <a:xfrm>
            <a:off x="-364636" y="-747474"/>
            <a:ext cx="2786672" cy="2424404"/>
          </a:xfrm>
          <a:custGeom>
            <a:avLst/>
            <a:gdLst/>
            <a:ahLst/>
            <a:cxnLst/>
            <a:rect l="l" t="t" r="r" b="b"/>
            <a:pathLst>
              <a:path w="2786672" h="2424404">
                <a:moveTo>
                  <a:pt x="0" y="0"/>
                </a:moveTo>
                <a:lnTo>
                  <a:pt x="2786672" y="0"/>
                </a:lnTo>
                <a:lnTo>
                  <a:pt x="2786672" y="2424404"/>
                </a:lnTo>
                <a:lnTo>
                  <a:pt x="0" y="2424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2" name="Freeform 22"/>
          <p:cNvSpPr/>
          <p:nvPr/>
        </p:nvSpPr>
        <p:spPr>
          <a:xfrm flipH="1">
            <a:off x="15799254" y="378029"/>
            <a:ext cx="1769821" cy="1982993"/>
          </a:xfrm>
          <a:custGeom>
            <a:avLst/>
            <a:gdLst/>
            <a:ahLst/>
            <a:cxnLst/>
            <a:rect l="l" t="t" r="r" b="b"/>
            <a:pathLst>
              <a:path w="1769821" h="1982993">
                <a:moveTo>
                  <a:pt x="1769821" y="0"/>
                </a:moveTo>
                <a:lnTo>
                  <a:pt x="0" y="0"/>
                </a:lnTo>
                <a:lnTo>
                  <a:pt x="0" y="1982993"/>
                </a:lnTo>
                <a:lnTo>
                  <a:pt x="1769821" y="1982993"/>
                </a:lnTo>
                <a:lnTo>
                  <a:pt x="176982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3" name="Freeform 23"/>
          <p:cNvSpPr/>
          <p:nvPr/>
        </p:nvSpPr>
        <p:spPr>
          <a:xfrm>
            <a:off x="720210" y="378029"/>
            <a:ext cx="1769821" cy="1982993"/>
          </a:xfrm>
          <a:custGeom>
            <a:avLst/>
            <a:gdLst/>
            <a:ahLst/>
            <a:cxnLst/>
            <a:rect l="l" t="t" r="r" b="b"/>
            <a:pathLst>
              <a:path w="1769821" h="1982993">
                <a:moveTo>
                  <a:pt x="0" y="0"/>
                </a:moveTo>
                <a:lnTo>
                  <a:pt x="1769821" y="0"/>
                </a:lnTo>
                <a:lnTo>
                  <a:pt x="1769821" y="1982993"/>
                </a:lnTo>
                <a:lnTo>
                  <a:pt x="0" y="19829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4" name="TextBox 24"/>
          <p:cNvSpPr txBox="1"/>
          <p:nvPr/>
        </p:nvSpPr>
        <p:spPr>
          <a:xfrm>
            <a:off x="6712696" y="6944850"/>
            <a:ext cx="4862608" cy="451534"/>
          </a:xfrm>
          <a:prstGeom prst="rect">
            <a:avLst/>
          </a:prstGeom>
        </p:spPr>
        <p:txBody>
          <a:bodyPr lIns="0" tIns="0" rIns="0" bIns="0" rtlCol="0" anchor="t">
            <a:spAutoFit/>
          </a:bodyPr>
          <a:lstStyle/>
          <a:p>
            <a:pPr algn="ctr">
              <a:lnSpc>
                <a:spcPts val="3919"/>
              </a:lnSpc>
            </a:pPr>
            <a:r>
              <a:rPr lang="en-US" sz="2799" b="1" spc="324">
                <a:solidFill>
                  <a:srgbClr val="000000"/>
                </a:solidFill>
                <a:latin typeface="Lato Bold"/>
                <a:ea typeface="Lato Bold"/>
                <a:cs typeface="Lato Bold"/>
                <a:sym typeface="Lato Bold"/>
              </a:rPr>
              <a:t>Let’s GO!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r>
              <a:rPr lang="en-GB"/>
              <a:t>https://connectionsgame.org/game/?MWD87V</a:t>
            </a:r>
          </a:p>
        </p:txBody>
      </p:sp>
      <p:grpSp>
        <p:nvGrpSpPr>
          <p:cNvPr id="3" name="Group 3"/>
          <p:cNvGrpSpPr/>
          <p:nvPr/>
        </p:nvGrpSpPr>
        <p:grpSpPr>
          <a:xfrm>
            <a:off x="0" y="0"/>
            <a:ext cx="18288000" cy="3935059"/>
            <a:chOff x="0" y="0"/>
            <a:chExt cx="4816593" cy="1036394"/>
          </a:xfrm>
        </p:grpSpPr>
        <p:sp>
          <p:nvSpPr>
            <p:cNvPr id="4" name="Freeform 4"/>
            <p:cNvSpPr/>
            <p:nvPr/>
          </p:nvSpPr>
          <p:spPr>
            <a:xfrm>
              <a:off x="0" y="0"/>
              <a:ext cx="4816592" cy="1036394"/>
            </a:xfrm>
            <a:custGeom>
              <a:avLst/>
              <a:gdLst/>
              <a:ahLst/>
              <a:cxnLst/>
              <a:rect l="l" t="t" r="r" b="b"/>
              <a:pathLst>
                <a:path w="4816592" h="1036394">
                  <a:moveTo>
                    <a:pt x="0" y="0"/>
                  </a:moveTo>
                  <a:lnTo>
                    <a:pt x="4816592" y="0"/>
                  </a:lnTo>
                  <a:lnTo>
                    <a:pt x="4816592" y="1036394"/>
                  </a:lnTo>
                  <a:lnTo>
                    <a:pt x="0" y="1036394"/>
                  </a:lnTo>
                  <a:close/>
                </a:path>
              </a:pathLst>
            </a:custGeom>
            <a:solidFill>
              <a:srgbClr val="FFFFFF"/>
            </a:solidFill>
          </p:spPr>
          <p:txBody>
            <a:bodyPr/>
            <a:lstStyle/>
            <a:p>
              <a:endParaRPr lang="en-GB"/>
            </a:p>
          </p:txBody>
        </p:sp>
        <p:sp>
          <p:nvSpPr>
            <p:cNvPr id="5" name="TextBox 5"/>
            <p:cNvSpPr txBox="1"/>
            <p:nvPr/>
          </p:nvSpPr>
          <p:spPr>
            <a:xfrm>
              <a:off x="0" y="-38100"/>
              <a:ext cx="4816593" cy="107449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1954473"/>
            <a:ext cx="18288000" cy="2694962"/>
            <a:chOff x="0" y="0"/>
            <a:chExt cx="4816593" cy="208415"/>
          </a:xfrm>
        </p:grpSpPr>
        <p:sp>
          <p:nvSpPr>
            <p:cNvPr id="7" name="Freeform 7"/>
            <p:cNvSpPr/>
            <p:nvPr/>
          </p:nvSpPr>
          <p:spPr>
            <a:xfrm>
              <a:off x="0" y="0"/>
              <a:ext cx="4816592" cy="208415"/>
            </a:xfrm>
            <a:custGeom>
              <a:avLst/>
              <a:gdLst/>
              <a:ahLst/>
              <a:cxnLst/>
              <a:rect l="l" t="t" r="r" b="b"/>
              <a:pathLst>
                <a:path w="4816592" h="208415">
                  <a:moveTo>
                    <a:pt x="0" y="0"/>
                  </a:moveTo>
                  <a:lnTo>
                    <a:pt x="4816592" y="0"/>
                  </a:lnTo>
                  <a:lnTo>
                    <a:pt x="4816592" y="208415"/>
                  </a:lnTo>
                  <a:lnTo>
                    <a:pt x="0" y="208415"/>
                  </a:lnTo>
                  <a:close/>
                </a:path>
              </a:pathLst>
            </a:custGeom>
            <a:solidFill>
              <a:srgbClr val="D1A5E6"/>
            </a:solidFill>
          </p:spPr>
          <p:txBody>
            <a:bodyPr/>
            <a:lstStyle/>
            <a:p>
              <a:endParaRPr lang="en-GB"/>
            </a:p>
          </p:txBody>
        </p:sp>
        <p:sp>
          <p:nvSpPr>
            <p:cNvPr id="8" name="TextBox 8"/>
            <p:cNvSpPr txBox="1"/>
            <p:nvPr/>
          </p:nvSpPr>
          <p:spPr>
            <a:xfrm>
              <a:off x="0" y="-38100"/>
              <a:ext cx="4816593" cy="24651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077331" y="4993651"/>
            <a:ext cx="2446960" cy="244696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D4C6"/>
            </a:solidFill>
            <a:ln w="57150" cap="sq">
              <a:solidFill>
                <a:srgbClr val="564159"/>
              </a:solidFill>
              <a:prstDash val="solid"/>
              <a:miter/>
            </a:ln>
          </p:spPr>
          <p:txBody>
            <a:bodyPr/>
            <a:lstStyle/>
            <a:p>
              <a:endParaRPr lang="en-GB"/>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3767381" y="4993651"/>
            <a:ext cx="2446960" cy="244696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D4C6"/>
            </a:solidFill>
            <a:ln w="57150" cap="sq">
              <a:solidFill>
                <a:srgbClr val="564159"/>
              </a:solidFill>
              <a:prstDash val="solid"/>
              <a:miter/>
            </a:ln>
          </p:spPr>
          <p:txBody>
            <a:bodyPr/>
            <a:lstStyle/>
            <a:p>
              <a:endParaRPr lang="en-GB"/>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7920520" y="4993651"/>
            <a:ext cx="2446960" cy="244696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D4C6"/>
            </a:solidFill>
            <a:ln w="57150" cap="sq">
              <a:solidFill>
                <a:srgbClr val="564159"/>
              </a:solidFill>
              <a:prstDash val="solid"/>
              <a:miter/>
            </a:ln>
          </p:spPr>
          <p:txBody>
            <a:bodyPr/>
            <a:lstStyle/>
            <a:p>
              <a:endParaRPr lang="en-GB"/>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403129" y="5445173"/>
            <a:ext cx="1441553" cy="1734199"/>
          </a:xfrm>
          <a:custGeom>
            <a:avLst/>
            <a:gdLst/>
            <a:ahLst/>
            <a:cxnLst/>
            <a:rect l="l" t="t" r="r" b="b"/>
            <a:pathLst>
              <a:path w="1441553" h="1734199">
                <a:moveTo>
                  <a:pt x="0" y="0"/>
                </a:moveTo>
                <a:lnTo>
                  <a:pt x="1441552" y="0"/>
                </a:lnTo>
                <a:lnTo>
                  <a:pt x="1441552" y="1734198"/>
                </a:lnTo>
                <a:lnTo>
                  <a:pt x="0" y="1734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9" name="Group 19"/>
          <p:cNvGrpSpPr/>
          <p:nvPr/>
        </p:nvGrpSpPr>
        <p:grpSpPr>
          <a:xfrm>
            <a:off x="1544194" y="6876794"/>
            <a:ext cx="3513236" cy="874097"/>
            <a:chOff x="0" y="0"/>
            <a:chExt cx="1415903" cy="352279"/>
          </a:xfrm>
        </p:grpSpPr>
        <p:sp>
          <p:nvSpPr>
            <p:cNvPr id="20" name="Freeform 20"/>
            <p:cNvSpPr/>
            <p:nvPr/>
          </p:nvSpPr>
          <p:spPr>
            <a:xfrm>
              <a:off x="0" y="0"/>
              <a:ext cx="1415903" cy="352279"/>
            </a:xfrm>
            <a:custGeom>
              <a:avLst/>
              <a:gdLst/>
              <a:ahLst/>
              <a:cxnLst/>
              <a:rect l="l" t="t" r="r" b="b"/>
              <a:pathLst>
                <a:path w="1415903" h="352279">
                  <a:moveTo>
                    <a:pt x="112386" y="0"/>
                  </a:moveTo>
                  <a:lnTo>
                    <a:pt x="1303518" y="0"/>
                  </a:lnTo>
                  <a:cubicBezTo>
                    <a:pt x="1333324" y="0"/>
                    <a:pt x="1361910" y="11841"/>
                    <a:pt x="1382986" y="32917"/>
                  </a:cubicBezTo>
                  <a:cubicBezTo>
                    <a:pt x="1404063" y="53993"/>
                    <a:pt x="1415903" y="82579"/>
                    <a:pt x="1415903" y="112386"/>
                  </a:cubicBezTo>
                  <a:lnTo>
                    <a:pt x="1415903" y="239893"/>
                  </a:lnTo>
                  <a:cubicBezTo>
                    <a:pt x="1415903" y="301962"/>
                    <a:pt x="1365587" y="352279"/>
                    <a:pt x="1303518" y="352279"/>
                  </a:cubicBezTo>
                  <a:lnTo>
                    <a:pt x="112386" y="352279"/>
                  </a:lnTo>
                  <a:cubicBezTo>
                    <a:pt x="82579" y="352279"/>
                    <a:pt x="53993" y="340438"/>
                    <a:pt x="32917" y="319361"/>
                  </a:cubicBezTo>
                  <a:cubicBezTo>
                    <a:pt x="11841" y="298285"/>
                    <a:pt x="0" y="269699"/>
                    <a:pt x="0" y="239893"/>
                  </a:cubicBezTo>
                  <a:lnTo>
                    <a:pt x="0" y="112386"/>
                  </a:lnTo>
                  <a:cubicBezTo>
                    <a:pt x="0" y="82579"/>
                    <a:pt x="11841" y="53993"/>
                    <a:pt x="32917" y="32917"/>
                  </a:cubicBezTo>
                  <a:cubicBezTo>
                    <a:pt x="53993" y="11841"/>
                    <a:pt x="82579" y="0"/>
                    <a:pt x="112386" y="0"/>
                  </a:cubicBezTo>
                  <a:close/>
                </a:path>
              </a:pathLst>
            </a:custGeom>
            <a:solidFill>
              <a:srgbClr val="FFFFFF"/>
            </a:solidFill>
            <a:ln w="19050" cap="rnd">
              <a:solidFill>
                <a:srgbClr val="564159"/>
              </a:solidFill>
              <a:prstDash val="solid"/>
              <a:round/>
            </a:ln>
          </p:spPr>
          <p:txBody>
            <a:bodyPr/>
            <a:lstStyle/>
            <a:p>
              <a:endParaRPr lang="en-GB"/>
            </a:p>
          </p:txBody>
        </p:sp>
        <p:sp>
          <p:nvSpPr>
            <p:cNvPr id="21" name="TextBox 21"/>
            <p:cNvSpPr txBox="1"/>
            <p:nvPr/>
          </p:nvSpPr>
          <p:spPr>
            <a:xfrm>
              <a:off x="0" y="-38100"/>
              <a:ext cx="1415903" cy="39037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7387383" y="6876794"/>
            <a:ext cx="3513236" cy="874097"/>
            <a:chOff x="0" y="0"/>
            <a:chExt cx="1415903" cy="352279"/>
          </a:xfrm>
        </p:grpSpPr>
        <p:sp>
          <p:nvSpPr>
            <p:cNvPr id="23" name="Freeform 23"/>
            <p:cNvSpPr/>
            <p:nvPr/>
          </p:nvSpPr>
          <p:spPr>
            <a:xfrm>
              <a:off x="0" y="0"/>
              <a:ext cx="1415903" cy="352279"/>
            </a:xfrm>
            <a:custGeom>
              <a:avLst/>
              <a:gdLst/>
              <a:ahLst/>
              <a:cxnLst/>
              <a:rect l="l" t="t" r="r" b="b"/>
              <a:pathLst>
                <a:path w="1415903" h="352279">
                  <a:moveTo>
                    <a:pt x="112386" y="0"/>
                  </a:moveTo>
                  <a:lnTo>
                    <a:pt x="1303518" y="0"/>
                  </a:lnTo>
                  <a:cubicBezTo>
                    <a:pt x="1333324" y="0"/>
                    <a:pt x="1361910" y="11841"/>
                    <a:pt x="1382986" y="32917"/>
                  </a:cubicBezTo>
                  <a:cubicBezTo>
                    <a:pt x="1404063" y="53993"/>
                    <a:pt x="1415903" y="82579"/>
                    <a:pt x="1415903" y="112386"/>
                  </a:cubicBezTo>
                  <a:lnTo>
                    <a:pt x="1415903" y="239893"/>
                  </a:lnTo>
                  <a:cubicBezTo>
                    <a:pt x="1415903" y="301962"/>
                    <a:pt x="1365587" y="352279"/>
                    <a:pt x="1303518" y="352279"/>
                  </a:cubicBezTo>
                  <a:lnTo>
                    <a:pt x="112386" y="352279"/>
                  </a:lnTo>
                  <a:cubicBezTo>
                    <a:pt x="82579" y="352279"/>
                    <a:pt x="53993" y="340438"/>
                    <a:pt x="32917" y="319361"/>
                  </a:cubicBezTo>
                  <a:cubicBezTo>
                    <a:pt x="11841" y="298285"/>
                    <a:pt x="0" y="269699"/>
                    <a:pt x="0" y="239893"/>
                  </a:cubicBezTo>
                  <a:lnTo>
                    <a:pt x="0" y="112386"/>
                  </a:lnTo>
                  <a:cubicBezTo>
                    <a:pt x="0" y="82579"/>
                    <a:pt x="11841" y="53993"/>
                    <a:pt x="32917" y="32917"/>
                  </a:cubicBezTo>
                  <a:cubicBezTo>
                    <a:pt x="53993" y="11841"/>
                    <a:pt x="82579" y="0"/>
                    <a:pt x="112386" y="0"/>
                  </a:cubicBezTo>
                  <a:close/>
                </a:path>
              </a:pathLst>
            </a:custGeom>
            <a:solidFill>
              <a:srgbClr val="FFFFFF"/>
            </a:solidFill>
            <a:ln w="19050" cap="rnd">
              <a:solidFill>
                <a:srgbClr val="564159"/>
              </a:solidFill>
              <a:prstDash val="solid"/>
              <a:round/>
            </a:ln>
          </p:spPr>
          <p:txBody>
            <a:bodyPr/>
            <a:lstStyle/>
            <a:p>
              <a:endParaRPr lang="en-GB"/>
            </a:p>
          </p:txBody>
        </p:sp>
        <p:sp>
          <p:nvSpPr>
            <p:cNvPr id="24" name="TextBox 24"/>
            <p:cNvSpPr txBox="1"/>
            <p:nvPr/>
          </p:nvSpPr>
          <p:spPr>
            <a:xfrm>
              <a:off x="0" y="-38100"/>
              <a:ext cx="1415903" cy="390379"/>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3767381" y="5258171"/>
            <a:ext cx="2446960" cy="1689060"/>
          </a:xfrm>
          <a:custGeom>
            <a:avLst/>
            <a:gdLst/>
            <a:ahLst/>
            <a:cxnLst/>
            <a:rect l="l" t="t" r="r" b="b"/>
            <a:pathLst>
              <a:path w="2446960" h="1689060">
                <a:moveTo>
                  <a:pt x="0" y="0"/>
                </a:moveTo>
                <a:lnTo>
                  <a:pt x="2446960" y="0"/>
                </a:lnTo>
                <a:lnTo>
                  <a:pt x="2446960" y="1689061"/>
                </a:lnTo>
                <a:lnTo>
                  <a:pt x="0" y="1689061"/>
                </a:lnTo>
                <a:lnTo>
                  <a:pt x="0" y="0"/>
                </a:lnTo>
                <a:close/>
              </a:path>
            </a:pathLst>
          </a:custGeom>
          <a:blipFill>
            <a:blip r:embed="rId5">
              <a:extLst>
                <a:ext uri="{96DAC541-7B7A-43D3-8B79-37D633B846F1}">
                  <asvg:svgBlip xmlns:asvg="http://schemas.microsoft.com/office/drawing/2016/SVG/main" r:embed="rId6"/>
                </a:ext>
              </a:extLst>
            </a:blip>
            <a:stretch>
              <a:fillRect b="-62776"/>
            </a:stretch>
          </a:blipFill>
        </p:spPr>
        <p:txBody>
          <a:bodyPr/>
          <a:lstStyle/>
          <a:p>
            <a:endParaRPr lang="en-GB"/>
          </a:p>
        </p:txBody>
      </p:sp>
      <p:grpSp>
        <p:nvGrpSpPr>
          <p:cNvPr id="26" name="Group 26"/>
          <p:cNvGrpSpPr/>
          <p:nvPr/>
        </p:nvGrpSpPr>
        <p:grpSpPr>
          <a:xfrm>
            <a:off x="13234243" y="6876794"/>
            <a:ext cx="3513236" cy="874097"/>
            <a:chOff x="0" y="0"/>
            <a:chExt cx="1415903" cy="352279"/>
          </a:xfrm>
        </p:grpSpPr>
        <p:sp>
          <p:nvSpPr>
            <p:cNvPr id="27" name="Freeform 27"/>
            <p:cNvSpPr/>
            <p:nvPr/>
          </p:nvSpPr>
          <p:spPr>
            <a:xfrm>
              <a:off x="0" y="0"/>
              <a:ext cx="1415903" cy="352279"/>
            </a:xfrm>
            <a:custGeom>
              <a:avLst/>
              <a:gdLst/>
              <a:ahLst/>
              <a:cxnLst/>
              <a:rect l="l" t="t" r="r" b="b"/>
              <a:pathLst>
                <a:path w="1415903" h="352279">
                  <a:moveTo>
                    <a:pt x="112386" y="0"/>
                  </a:moveTo>
                  <a:lnTo>
                    <a:pt x="1303518" y="0"/>
                  </a:lnTo>
                  <a:cubicBezTo>
                    <a:pt x="1333324" y="0"/>
                    <a:pt x="1361910" y="11841"/>
                    <a:pt x="1382986" y="32917"/>
                  </a:cubicBezTo>
                  <a:cubicBezTo>
                    <a:pt x="1404063" y="53993"/>
                    <a:pt x="1415903" y="82579"/>
                    <a:pt x="1415903" y="112386"/>
                  </a:cubicBezTo>
                  <a:lnTo>
                    <a:pt x="1415903" y="239893"/>
                  </a:lnTo>
                  <a:cubicBezTo>
                    <a:pt x="1415903" y="301962"/>
                    <a:pt x="1365587" y="352279"/>
                    <a:pt x="1303518" y="352279"/>
                  </a:cubicBezTo>
                  <a:lnTo>
                    <a:pt x="112386" y="352279"/>
                  </a:lnTo>
                  <a:cubicBezTo>
                    <a:pt x="82579" y="352279"/>
                    <a:pt x="53993" y="340438"/>
                    <a:pt x="32917" y="319361"/>
                  </a:cubicBezTo>
                  <a:cubicBezTo>
                    <a:pt x="11841" y="298285"/>
                    <a:pt x="0" y="269699"/>
                    <a:pt x="0" y="239893"/>
                  </a:cubicBezTo>
                  <a:lnTo>
                    <a:pt x="0" y="112386"/>
                  </a:lnTo>
                  <a:cubicBezTo>
                    <a:pt x="0" y="82579"/>
                    <a:pt x="11841" y="53993"/>
                    <a:pt x="32917" y="32917"/>
                  </a:cubicBezTo>
                  <a:cubicBezTo>
                    <a:pt x="53993" y="11841"/>
                    <a:pt x="82579" y="0"/>
                    <a:pt x="112386" y="0"/>
                  </a:cubicBezTo>
                  <a:close/>
                </a:path>
              </a:pathLst>
            </a:custGeom>
            <a:solidFill>
              <a:srgbClr val="FFFFFF"/>
            </a:solidFill>
            <a:ln w="19050" cap="rnd">
              <a:solidFill>
                <a:srgbClr val="564159"/>
              </a:solidFill>
              <a:prstDash val="solid"/>
              <a:round/>
            </a:ln>
          </p:spPr>
          <p:txBody>
            <a:bodyPr/>
            <a:lstStyle/>
            <a:p>
              <a:endParaRPr lang="en-GB"/>
            </a:p>
          </p:txBody>
        </p:sp>
        <p:sp>
          <p:nvSpPr>
            <p:cNvPr id="28" name="TextBox 28"/>
            <p:cNvSpPr txBox="1"/>
            <p:nvPr/>
          </p:nvSpPr>
          <p:spPr>
            <a:xfrm>
              <a:off x="0" y="-38100"/>
              <a:ext cx="1415903" cy="390379"/>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12918322" y="8028433"/>
            <a:ext cx="4145079" cy="1538883"/>
          </a:xfrm>
          <a:prstGeom prst="rect">
            <a:avLst/>
          </a:prstGeom>
        </p:spPr>
        <p:txBody>
          <a:bodyPr lIns="0" tIns="0" rIns="0" bIns="0" rtlCol="0" anchor="t">
            <a:spAutoFit/>
          </a:bodyPr>
          <a:lstStyle/>
          <a:p>
            <a:pPr algn="ctr">
              <a:lnSpc>
                <a:spcPts val="2436"/>
              </a:lnSpc>
            </a:pPr>
            <a:r>
              <a:rPr lang="en-US" sz="2100">
                <a:solidFill>
                  <a:srgbClr val="000000"/>
                </a:solidFill>
                <a:latin typeface="Lato"/>
                <a:ea typeface="Lato"/>
                <a:cs typeface="Lato"/>
                <a:sym typeface="Lato"/>
              </a:rPr>
              <a:t>If we have time, you can make your own game with 4 lots of 4 categories - make sure they don’t overlap. Then send it to a friend to try.</a:t>
            </a:r>
          </a:p>
        </p:txBody>
      </p:sp>
      <p:sp>
        <p:nvSpPr>
          <p:cNvPr id="30" name="Freeform 30"/>
          <p:cNvSpPr/>
          <p:nvPr/>
        </p:nvSpPr>
        <p:spPr>
          <a:xfrm>
            <a:off x="16232227" y="-747473"/>
            <a:ext cx="2786672" cy="2424404"/>
          </a:xfrm>
          <a:custGeom>
            <a:avLst/>
            <a:gdLst/>
            <a:ahLst/>
            <a:cxnLst/>
            <a:rect l="l" t="t" r="r" b="b"/>
            <a:pathLst>
              <a:path w="2786672" h="2424404">
                <a:moveTo>
                  <a:pt x="0" y="0"/>
                </a:moveTo>
                <a:lnTo>
                  <a:pt x="2786672" y="0"/>
                </a:lnTo>
                <a:lnTo>
                  <a:pt x="2786672" y="2424404"/>
                </a:lnTo>
                <a:lnTo>
                  <a:pt x="0" y="2424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1" name="Freeform 31"/>
          <p:cNvSpPr/>
          <p:nvPr/>
        </p:nvSpPr>
        <p:spPr>
          <a:xfrm flipH="1">
            <a:off x="-676101" y="-747474"/>
            <a:ext cx="2786672" cy="2424404"/>
          </a:xfrm>
          <a:custGeom>
            <a:avLst/>
            <a:gdLst/>
            <a:ahLst/>
            <a:cxnLst/>
            <a:rect l="l" t="t" r="r" b="b"/>
            <a:pathLst>
              <a:path w="2786672" h="2424404">
                <a:moveTo>
                  <a:pt x="2786672" y="0"/>
                </a:moveTo>
                <a:lnTo>
                  <a:pt x="0" y="0"/>
                </a:lnTo>
                <a:lnTo>
                  <a:pt x="0" y="2424404"/>
                </a:lnTo>
                <a:lnTo>
                  <a:pt x="2786672" y="2424404"/>
                </a:lnTo>
                <a:lnTo>
                  <a:pt x="278667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2" name="Freeform 32"/>
          <p:cNvSpPr/>
          <p:nvPr/>
        </p:nvSpPr>
        <p:spPr>
          <a:xfrm rot="1390253">
            <a:off x="-656831" y="8918335"/>
            <a:ext cx="3203258" cy="1557584"/>
          </a:xfrm>
          <a:custGeom>
            <a:avLst/>
            <a:gdLst/>
            <a:ahLst/>
            <a:cxnLst/>
            <a:rect l="l" t="t" r="r" b="b"/>
            <a:pathLst>
              <a:path w="3203258" h="1557584">
                <a:moveTo>
                  <a:pt x="0" y="0"/>
                </a:moveTo>
                <a:lnTo>
                  <a:pt x="3203258" y="0"/>
                </a:lnTo>
                <a:lnTo>
                  <a:pt x="3203258" y="1557584"/>
                </a:lnTo>
                <a:lnTo>
                  <a:pt x="0" y="15575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3" name="Freeform 33"/>
          <p:cNvSpPr/>
          <p:nvPr/>
        </p:nvSpPr>
        <p:spPr>
          <a:xfrm rot="-1202236">
            <a:off x="16250855" y="9160800"/>
            <a:ext cx="2681175" cy="1303721"/>
          </a:xfrm>
          <a:custGeom>
            <a:avLst/>
            <a:gdLst/>
            <a:ahLst/>
            <a:cxnLst/>
            <a:rect l="l" t="t" r="r" b="b"/>
            <a:pathLst>
              <a:path w="2681175" h="1303721">
                <a:moveTo>
                  <a:pt x="0" y="0"/>
                </a:moveTo>
                <a:lnTo>
                  <a:pt x="2681175" y="0"/>
                </a:lnTo>
                <a:lnTo>
                  <a:pt x="2681175" y="1303722"/>
                </a:lnTo>
                <a:lnTo>
                  <a:pt x="0" y="13037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4" name="Freeform 34"/>
          <p:cNvSpPr/>
          <p:nvPr/>
        </p:nvSpPr>
        <p:spPr>
          <a:xfrm>
            <a:off x="8355143" y="5976526"/>
            <a:ext cx="1585061" cy="671489"/>
          </a:xfrm>
          <a:custGeom>
            <a:avLst/>
            <a:gdLst/>
            <a:ahLst/>
            <a:cxnLst/>
            <a:rect l="l" t="t" r="r" b="b"/>
            <a:pathLst>
              <a:path w="1585061" h="671489">
                <a:moveTo>
                  <a:pt x="0" y="0"/>
                </a:moveTo>
                <a:lnTo>
                  <a:pt x="1585060" y="0"/>
                </a:lnTo>
                <a:lnTo>
                  <a:pt x="1585060" y="671490"/>
                </a:lnTo>
                <a:lnTo>
                  <a:pt x="0" y="6714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5" name="TextBox 35"/>
          <p:cNvSpPr txBox="1"/>
          <p:nvPr/>
        </p:nvSpPr>
        <p:spPr>
          <a:xfrm>
            <a:off x="13605689" y="7031279"/>
            <a:ext cx="2770345" cy="589905"/>
          </a:xfrm>
          <a:prstGeom prst="rect">
            <a:avLst/>
          </a:prstGeom>
        </p:spPr>
        <p:txBody>
          <a:bodyPr lIns="0" tIns="0" rIns="0" bIns="0" rtlCol="0" anchor="t">
            <a:spAutoFit/>
          </a:bodyPr>
          <a:lstStyle/>
          <a:p>
            <a:pPr algn="ctr">
              <a:lnSpc>
                <a:spcPts val="2289"/>
              </a:lnSpc>
            </a:pPr>
            <a:r>
              <a:rPr lang="en-US" sz="2100" b="1" spc="243">
                <a:solidFill>
                  <a:srgbClr val="000000"/>
                </a:solidFill>
                <a:latin typeface="Lato Bold"/>
                <a:ea typeface="Lato Bold"/>
                <a:cs typeface="Lato Bold"/>
                <a:sym typeface="Lato Bold"/>
              </a:rPr>
              <a:t>Try making your own!</a:t>
            </a:r>
          </a:p>
        </p:txBody>
      </p:sp>
      <p:sp>
        <p:nvSpPr>
          <p:cNvPr id="36" name="TextBox 36"/>
          <p:cNvSpPr txBox="1"/>
          <p:nvPr/>
        </p:nvSpPr>
        <p:spPr>
          <a:xfrm>
            <a:off x="4551690" y="493543"/>
            <a:ext cx="9239417" cy="859210"/>
          </a:xfrm>
          <a:prstGeom prst="rect">
            <a:avLst/>
          </a:prstGeom>
        </p:spPr>
        <p:txBody>
          <a:bodyPr lIns="0" tIns="0" rIns="0" bIns="0" rtlCol="0" anchor="t">
            <a:spAutoFit/>
          </a:bodyPr>
          <a:lstStyle/>
          <a:p>
            <a:pPr algn="ctr">
              <a:lnSpc>
                <a:spcPts val="6718"/>
              </a:lnSpc>
            </a:pPr>
            <a:r>
              <a:rPr lang="en-US" sz="6399" dirty="0">
                <a:solidFill>
                  <a:srgbClr val="FCB0D7"/>
                </a:solidFill>
                <a:latin typeface="Fredoka"/>
                <a:ea typeface="Fredoka"/>
                <a:cs typeface="Fredoka"/>
                <a:sym typeface="Fredoka"/>
              </a:rPr>
              <a:t>SENSE-MAKING</a:t>
            </a:r>
          </a:p>
        </p:txBody>
      </p:sp>
      <p:sp>
        <p:nvSpPr>
          <p:cNvPr id="37" name="TextBox 37"/>
          <p:cNvSpPr txBox="1"/>
          <p:nvPr/>
        </p:nvSpPr>
        <p:spPr>
          <a:xfrm>
            <a:off x="1731753" y="7031280"/>
            <a:ext cx="3138119" cy="589905"/>
          </a:xfrm>
          <a:prstGeom prst="rect">
            <a:avLst/>
          </a:prstGeom>
        </p:spPr>
        <p:txBody>
          <a:bodyPr lIns="0" tIns="0" rIns="0" bIns="0" rtlCol="0" anchor="t">
            <a:spAutoFit/>
          </a:bodyPr>
          <a:lstStyle/>
          <a:p>
            <a:pPr algn="ctr">
              <a:lnSpc>
                <a:spcPts val="2289"/>
              </a:lnSpc>
            </a:pPr>
            <a:r>
              <a:rPr lang="en-US" sz="2100" b="1" spc="243">
                <a:solidFill>
                  <a:srgbClr val="000000"/>
                </a:solidFill>
                <a:latin typeface="Lato Bold"/>
                <a:ea typeface="Lato Bold"/>
                <a:cs typeface="Lato Bold"/>
                <a:sym typeface="Lato Bold"/>
              </a:rPr>
              <a:t>Load up the first game on your device</a:t>
            </a:r>
          </a:p>
        </p:txBody>
      </p:sp>
      <p:sp>
        <p:nvSpPr>
          <p:cNvPr id="38" name="TextBox 38"/>
          <p:cNvSpPr txBox="1"/>
          <p:nvPr/>
        </p:nvSpPr>
        <p:spPr>
          <a:xfrm>
            <a:off x="7758829" y="7031280"/>
            <a:ext cx="2770345" cy="589905"/>
          </a:xfrm>
          <a:prstGeom prst="rect">
            <a:avLst/>
          </a:prstGeom>
        </p:spPr>
        <p:txBody>
          <a:bodyPr lIns="0" tIns="0" rIns="0" bIns="0" rtlCol="0" anchor="t">
            <a:spAutoFit/>
          </a:bodyPr>
          <a:lstStyle/>
          <a:p>
            <a:pPr algn="ctr">
              <a:lnSpc>
                <a:spcPts val="2289"/>
              </a:lnSpc>
            </a:pPr>
            <a:r>
              <a:rPr lang="en-US" sz="2100" b="1" spc="243">
                <a:solidFill>
                  <a:srgbClr val="000000"/>
                </a:solidFill>
                <a:latin typeface="Lato Bold"/>
                <a:ea typeface="Lato Bold"/>
                <a:cs typeface="Lato Bold"/>
                <a:sym typeface="Lato Bold"/>
              </a:rPr>
              <a:t>Try the second, harder game!</a:t>
            </a:r>
          </a:p>
        </p:txBody>
      </p:sp>
      <p:sp>
        <p:nvSpPr>
          <p:cNvPr id="39" name="TextBox 39"/>
          <p:cNvSpPr txBox="1"/>
          <p:nvPr/>
        </p:nvSpPr>
        <p:spPr>
          <a:xfrm>
            <a:off x="1228273" y="8180832"/>
            <a:ext cx="4145079" cy="615553"/>
          </a:xfrm>
          <a:prstGeom prst="rect">
            <a:avLst/>
          </a:prstGeom>
        </p:spPr>
        <p:txBody>
          <a:bodyPr lIns="0" tIns="0" rIns="0" bIns="0" rtlCol="0" anchor="t">
            <a:spAutoFit/>
          </a:bodyPr>
          <a:lstStyle/>
          <a:p>
            <a:pPr algn="ctr">
              <a:lnSpc>
                <a:spcPts val="2436"/>
              </a:lnSpc>
            </a:pPr>
            <a:r>
              <a:rPr lang="en-US" sz="2100">
                <a:solidFill>
                  <a:srgbClr val="000000"/>
                </a:solidFill>
                <a:latin typeface="Lato"/>
                <a:ea typeface="Lato"/>
                <a:cs typeface="Lato"/>
                <a:sym typeface="Lato"/>
              </a:rPr>
              <a:t>Select 4 things which look to be in the same category as each other</a:t>
            </a:r>
          </a:p>
        </p:txBody>
      </p:sp>
      <p:sp>
        <p:nvSpPr>
          <p:cNvPr id="40" name="TextBox 40"/>
          <p:cNvSpPr txBox="1"/>
          <p:nvPr/>
        </p:nvSpPr>
        <p:spPr>
          <a:xfrm>
            <a:off x="7071462" y="8180832"/>
            <a:ext cx="4145079" cy="923330"/>
          </a:xfrm>
          <a:prstGeom prst="rect">
            <a:avLst/>
          </a:prstGeom>
        </p:spPr>
        <p:txBody>
          <a:bodyPr lIns="0" tIns="0" rIns="0" bIns="0" rtlCol="0" anchor="t">
            <a:spAutoFit/>
          </a:bodyPr>
          <a:lstStyle/>
          <a:p>
            <a:pPr algn="ctr">
              <a:lnSpc>
                <a:spcPts val="2436"/>
              </a:lnSpc>
            </a:pPr>
            <a:r>
              <a:rPr lang="en-US" sz="2100">
                <a:solidFill>
                  <a:srgbClr val="000000"/>
                </a:solidFill>
                <a:latin typeface="Lato"/>
                <a:ea typeface="Lato"/>
                <a:cs typeface="Lato"/>
                <a:sym typeface="Lato"/>
              </a:rPr>
              <a:t>This one will require a bit more thought - it could be tricky but with trial and error you can do it!</a:t>
            </a:r>
          </a:p>
        </p:txBody>
      </p:sp>
      <p:sp>
        <p:nvSpPr>
          <p:cNvPr id="42" name="TextBox 41">
            <a:extLst>
              <a:ext uri="{FF2B5EF4-FFF2-40B4-BE49-F238E27FC236}">
                <a16:creationId xmlns:a16="http://schemas.microsoft.com/office/drawing/2014/main" id="{B23679D8-421A-81B1-F60C-8ABB1DA920BB}"/>
              </a:ext>
            </a:extLst>
          </p:cNvPr>
          <p:cNvSpPr txBox="1"/>
          <p:nvPr/>
        </p:nvSpPr>
        <p:spPr>
          <a:xfrm>
            <a:off x="4719755" y="2005439"/>
            <a:ext cx="9239417" cy="2862322"/>
          </a:xfrm>
          <a:prstGeom prst="rect">
            <a:avLst/>
          </a:prstGeom>
          <a:noFill/>
        </p:spPr>
        <p:txBody>
          <a:bodyPr wrap="square">
            <a:spAutoFit/>
          </a:bodyPr>
          <a:lstStyle/>
          <a:p>
            <a:r>
              <a:rPr lang="en-US" sz="3600" dirty="0">
                <a:hlinkClick r:id="rId13"/>
              </a:rPr>
              <a:t>https://connectionsgame.org/game/?MWD87V</a:t>
            </a:r>
          </a:p>
          <a:p>
            <a:endParaRPr lang="en-US" sz="3600" dirty="0">
              <a:hlinkClick r:id="rId13"/>
            </a:endParaRPr>
          </a:p>
          <a:p>
            <a:r>
              <a:rPr lang="en-US" sz="3600" dirty="0">
                <a:hlinkClick r:id="rId13"/>
              </a:rPr>
              <a:t>https://connectionsgame.org/game/?F1X573</a:t>
            </a:r>
            <a:endParaRPr lang="en-US" sz="3600" dirty="0"/>
          </a:p>
          <a:p>
            <a:endParaRPr lang="en-US" sz="3600" dirty="0"/>
          </a:p>
          <a:p>
            <a:r>
              <a:rPr lang="en-US" sz="3600" dirty="0">
                <a:hlinkClick r:id="rId14"/>
              </a:rPr>
              <a:t>https://connectionsgame.org/game/?3PUWZ4</a:t>
            </a:r>
            <a:r>
              <a:rPr lang="en-US" sz="3600" dirty="0"/>
              <a:t>  </a:t>
            </a:r>
          </a:p>
        </p:txBody>
      </p:sp>
      <p:sp>
        <p:nvSpPr>
          <p:cNvPr id="41" name="TextBox 40">
            <a:extLst>
              <a:ext uri="{FF2B5EF4-FFF2-40B4-BE49-F238E27FC236}">
                <a16:creationId xmlns:a16="http://schemas.microsoft.com/office/drawing/2014/main" id="{F7F73A83-7BE2-9A26-9B54-5372C0898929}"/>
              </a:ext>
            </a:extLst>
          </p:cNvPr>
          <p:cNvSpPr txBox="1"/>
          <p:nvPr/>
        </p:nvSpPr>
        <p:spPr>
          <a:xfrm>
            <a:off x="14879759" y="2559911"/>
            <a:ext cx="2004229" cy="1384995"/>
          </a:xfrm>
          <a:prstGeom prst="rect">
            <a:avLst/>
          </a:prstGeom>
          <a:noFill/>
        </p:spPr>
        <p:txBody>
          <a:bodyPr wrap="square" rtlCol="0">
            <a:spAutoFit/>
          </a:bodyPr>
          <a:lstStyle/>
          <a:p>
            <a:r>
              <a:rPr lang="en-GB" sz="2800" dirty="0"/>
              <a:t>Easy</a:t>
            </a:r>
          </a:p>
          <a:p>
            <a:r>
              <a:rPr lang="en-GB" sz="2800" dirty="0"/>
              <a:t>to</a:t>
            </a:r>
          </a:p>
          <a:p>
            <a:r>
              <a:rPr lang="en-GB" sz="2800" dirty="0"/>
              <a:t>Hard</a:t>
            </a:r>
          </a:p>
        </p:txBody>
      </p:sp>
      <p:cxnSp>
        <p:nvCxnSpPr>
          <p:cNvPr id="44" name="Straight Arrow Connector 43">
            <a:extLst>
              <a:ext uri="{FF2B5EF4-FFF2-40B4-BE49-F238E27FC236}">
                <a16:creationId xmlns:a16="http://schemas.microsoft.com/office/drawing/2014/main" id="{060349EF-0C29-C9D8-FFFD-1B9E6C652CA3}"/>
              </a:ext>
            </a:extLst>
          </p:cNvPr>
          <p:cNvCxnSpPr>
            <a:cxnSpLocks/>
          </p:cNvCxnSpPr>
          <p:nvPr/>
        </p:nvCxnSpPr>
        <p:spPr>
          <a:xfrm>
            <a:off x="14478000" y="2734334"/>
            <a:ext cx="0" cy="113524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367372" y="-679049"/>
            <a:ext cx="8482118" cy="5852662"/>
          </a:xfrm>
          <a:custGeom>
            <a:avLst/>
            <a:gdLst/>
            <a:ahLst/>
            <a:cxnLst/>
            <a:rect l="l" t="t" r="r" b="b"/>
            <a:pathLst>
              <a:path w="8482118" h="5852662">
                <a:moveTo>
                  <a:pt x="0" y="0"/>
                </a:moveTo>
                <a:lnTo>
                  <a:pt x="8482118" y="0"/>
                </a:lnTo>
                <a:lnTo>
                  <a:pt x="8482118" y="5852662"/>
                </a:lnTo>
                <a:lnTo>
                  <a:pt x="0" y="58526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0693710" y="5881003"/>
            <a:ext cx="8482119" cy="5852663"/>
          </a:xfrm>
          <a:custGeom>
            <a:avLst/>
            <a:gdLst/>
            <a:ahLst/>
            <a:cxnLst/>
            <a:rect l="l" t="t" r="r" b="b"/>
            <a:pathLst>
              <a:path w="8482118" h="5852662">
                <a:moveTo>
                  <a:pt x="0" y="0"/>
                </a:moveTo>
                <a:lnTo>
                  <a:pt x="8482118" y="0"/>
                </a:lnTo>
                <a:lnTo>
                  <a:pt x="8482118" y="5852662"/>
                </a:lnTo>
                <a:lnTo>
                  <a:pt x="0" y="58526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385175" flipH="1">
            <a:off x="-3248703" y="-1948221"/>
            <a:ext cx="7953738" cy="4543573"/>
          </a:xfrm>
          <a:custGeom>
            <a:avLst/>
            <a:gdLst/>
            <a:ahLst/>
            <a:cxnLst/>
            <a:rect l="l" t="t" r="r" b="b"/>
            <a:pathLst>
              <a:path w="7953738" h="4543573">
                <a:moveTo>
                  <a:pt x="7953739" y="0"/>
                </a:moveTo>
                <a:lnTo>
                  <a:pt x="0" y="0"/>
                </a:lnTo>
                <a:lnTo>
                  <a:pt x="0" y="4543573"/>
                </a:lnTo>
                <a:lnTo>
                  <a:pt x="7953739" y="4543573"/>
                </a:lnTo>
                <a:lnTo>
                  <a:pt x="795373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rot="-1662899">
            <a:off x="13233062" y="8037285"/>
            <a:ext cx="6496391" cy="3711063"/>
          </a:xfrm>
          <a:custGeom>
            <a:avLst/>
            <a:gdLst/>
            <a:ahLst/>
            <a:cxnLst/>
            <a:rect l="l" t="t" r="r" b="b"/>
            <a:pathLst>
              <a:path w="6496391" h="3711063">
                <a:moveTo>
                  <a:pt x="0" y="0"/>
                </a:moveTo>
                <a:lnTo>
                  <a:pt x="6496390" y="0"/>
                </a:lnTo>
                <a:lnTo>
                  <a:pt x="6496390" y="3711063"/>
                </a:lnTo>
                <a:lnTo>
                  <a:pt x="0" y="37110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7" name="Group 7"/>
          <p:cNvGrpSpPr/>
          <p:nvPr/>
        </p:nvGrpSpPr>
        <p:grpSpPr>
          <a:xfrm>
            <a:off x="728169" y="323567"/>
            <a:ext cx="16830809" cy="9403195"/>
            <a:chOff x="0" y="0"/>
            <a:chExt cx="4545456" cy="2539498"/>
          </a:xfrm>
        </p:grpSpPr>
        <p:sp>
          <p:nvSpPr>
            <p:cNvPr id="8" name="Freeform 8"/>
            <p:cNvSpPr/>
            <p:nvPr/>
          </p:nvSpPr>
          <p:spPr>
            <a:xfrm>
              <a:off x="0" y="0"/>
              <a:ext cx="4545455" cy="2539498"/>
            </a:xfrm>
            <a:custGeom>
              <a:avLst/>
              <a:gdLst/>
              <a:ahLst/>
              <a:cxnLst/>
              <a:rect l="l" t="t" r="r" b="b"/>
              <a:pathLst>
                <a:path w="4545455" h="2539498">
                  <a:moveTo>
                    <a:pt x="26219" y="0"/>
                  </a:moveTo>
                  <a:lnTo>
                    <a:pt x="4519236" y="0"/>
                  </a:lnTo>
                  <a:cubicBezTo>
                    <a:pt x="4526190" y="0"/>
                    <a:pt x="4532859" y="2762"/>
                    <a:pt x="4537776" y="7679"/>
                  </a:cubicBezTo>
                  <a:cubicBezTo>
                    <a:pt x="4542693" y="12596"/>
                    <a:pt x="4545455" y="19265"/>
                    <a:pt x="4545455" y="26219"/>
                  </a:cubicBezTo>
                  <a:lnTo>
                    <a:pt x="4545455" y="2513279"/>
                  </a:lnTo>
                  <a:cubicBezTo>
                    <a:pt x="4545455" y="2520233"/>
                    <a:pt x="4542693" y="2526902"/>
                    <a:pt x="4537776" y="2531819"/>
                  </a:cubicBezTo>
                  <a:cubicBezTo>
                    <a:pt x="4532859" y="2536736"/>
                    <a:pt x="4526190" y="2539498"/>
                    <a:pt x="4519236" y="2539498"/>
                  </a:cubicBezTo>
                  <a:lnTo>
                    <a:pt x="26219" y="2539498"/>
                  </a:lnTo>
                  <a:cubicBezTo>
                    <a:pt x="19265" y="2539498"/>
                    <a:pt x="12596" y="2536736"/>
                    <a:pt x="7679" y="2531819"/>
                  </a:cubicBezTo>
                  <a:cubicBezTo>
                    <a:pt x="2762" y="2526902"/>
                    <a:pt x="0" y="2520233"/>
                    <a:pt x="0" y="2513279"/>
                  </a:cubicBezTo>
                  <a:lnTo>
                    <a:pt x="0" y="26219"/>
                  </a:lnTo>
                  <a:cubicBezTo>
                    <a:pt x="0" y="19265"/>
                    <a:pt x="2762" y="12596"/>
                    <a:pt x="7679" y="7679"/>
                  </a:cubicBezTo>
                  <a:cubicBezTo>
                    <a:pt x="12596" y="2762"/>
                    <a:pt x="19265" y="0"/>
                    <a:pt x="26219" y="0"/>
                  </a:cubicBezTo>
                  <a:close/>
                </a:path>
              </a:pathLst>
            </a:custGeom>
            <a:solidFill>
              <a:srgbClr val="FFFFFF"/>
            </a:solidFill>
            <a:ln w="219075" cap="rnd">
              <a:solidFill>
                <a:srgbClr val="D1A5E6"/>
              </a:solidFill>
              <a:prstDash val="solid"/>
              <a:round/>
            </a:ln>
          </p:spPr>
          <p:txBody>
            <a:bodyPr/>
            <a:lstStyle/>
            <a:p>
              <a:endParaRPr lang="en-GB"/>
            </a:p>
          </p:txBody>
        </p:sp>
        <p:sp>
          <p:nvSpPr>
            <p:cNvPr id="9" name="TextBox 9"/>
            <p:cNvSpPr txBox="1"/>
            <p:nvPr/>
          </p:nvSpPr>
          <p:spPr>
            <a:xfrm>
              <a:off x="0" y="-38100"/>
              <a:ext cx="4545456" cy="257759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127146" y="-71886"/>
            <a:ext cx="2264311" cy="2179399"/>
          </a:xfrm>
          <a:custGeom>
            <a:avLst/>
            <a:gdLst/>
            <a:ahLst/>
            <a:cxnLst/>
            <a:rect l="l" t="t" r="r" b="b"/>
            <a:pathLst>
              <a:path w="2264310" h="2179398">
                <a:moveTo>
                  <a:pt x="0" y="0"/>
                </a:moveTo>
                <a:lnTo>
                  <a:pt x="2264310" y="0"/>
                </a:lnTo>
                <a:lnTo>
                  <a:pt x="2264310" y="2179399"/>
                </a:lnTo>
                <a:lnTo>
                  <a:pt x="0" y="217939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11" name="Freeform 11"/>
          <p:cNvSpPr/>
          <p:nvPr/>
        </p:nvSpPr>
        <p:spPr>
          <a:xfrm rot="-992340">
            <a:off x="-895144" y="9103480"/>
            <a:ext cx="3246621" cy="1578669"/>
          </a:xfrm>
          <a:custGeom>
            <a:avLst/>
            <a:gdLst/>
            <a:ahLst/>
            <a:cxnLst/>
            <a:rect l="l" t="t" r="r" b="b"/>
            <a:pathLst>
              <a:path w="3246621" h="1578669">
                <a:moveTo>
                  <a:pt x="0" y="0"/>
                </a:moveTo>
                <a:lnTo>
                  <a:pt x="3246621" y="0"/>
                </a:lnTo>
                <a:lnTo>
                  <a:pt x="3246621" y="1578669"/>
                </a:lnTo>
                <a:lnTo>
                  <a:pt x="0" y="1578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a:off x="1284542" y="2748031"/>
            <a:ext cx="15718919" cy="5285487"/>
          </a:xfrm>
          <a:custGeom>
            <a:avLst/>
            <a:gdLst/>
            <a:ahLst/>
            <a:cxnLst/>
            <a:rect l="l" t="t" r="r" b="b"/>
            <a:pathLst>
              <a:path w="15718919" h="5285487">
                <a:moveTo>
                  <a:pt x="0" y="0"/>
                </a:moveTo>
                <a:lnTo>
                  <a:pt x="15718918" y="0"/>
                </a:lnTo>
                <a:lnTo>
                  <a:pt x="15718918" y="5285486"/>
                </a:lnTo>
                <a:lnTo>
                  <a:pt x="0" y="5285486"/>
                </a:lnTo>
                <a:lnTo>
                  <a:pt x="0" y="0"/>
                </a:lnTo>
                <a:close/>
              </a:path>
            </a:pathLst>
          </a:custGeom>
          <a:blipFill>
            <a:blip r:embed="rId11"/>
            <a:stretch>
              <a:fillRect/>
            </a:stretch>
          </a:blipFill>
        </p:spPr>
        <p:txBody>
          <a:bodyPr/>
          <a:lstStyle/>
          <a:p>
            <a:endParaRPr lang="en-GB"/>
          </a:p>
        </p:txBody>
      </p:sp>
      <p:sp>
        <p:nvSpPr>
          <p:cNvPr id="13" name="TextBox 13"/>
          <p:cNvSpPr txBox="1"/>
          <p:nvPr/>
        </p:nvSpPr>
        <p:spPr>
          <a:xfrm>
            <a:off x="3056301" y="899265"/>
            <a:ext cx="11878468" cy="1461939"/>
          </a:xfrm>
          <a:prstGeom prst="rect">
            <a:avLst/>
          </a:prstGeom>
        </p:spPr>
        <p:txBody>
          <a:bodyPr lIns="0" tIns="0" rIns="0" bIns="0" rtlCol="0" anchor="t">
            <a:spAutoFit/>
          </a:bodyPr>
          <a:lstStyle/>
          <a:p>
            <a:pPr algn="ctr">
              <a:lnSpc>
                <a:spcPts val="5656"/>
              </a:lnSpc>
            </a:pPr>
            <a:r>
              <a:rPr lang="en-US" sz="5600">
                <a:solidFill>
                  <a:srgbClr val="FCB0D7"/>
                </a:solidFill>
                <a:latin typeface="Fredoka"/>
                <a:ea typeface="Fredoka"/>
                <a:cs typeface="Fredoka"/>
                <a:sym typeface="Fredoka"/>
              </a:rPr>
              <a:t>WHICH 3 DO YOU THINK YOU’RE BEST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2121142" y="-1005514"/>
            <a:ext cx="9946491" cy="6863079"/>
          </a:xfrm>
          <a:custGeom>
            <a:avLst/>
            <a:gdLst/>
            <a:ahLst/>
            <a:cxnLst/>
            <a:rect l="l" t="t" r="r" b="b"/>
            <a:pathLst>
              <a:path w="9946491" h="6863079">
                <a:moveTo>
                  <a:pt x="0" y="0"/>
                </a:moveTo>
                <a:lnTo>
                  <a:pt x="9946491" y="0"/>
                </a:lnTo>
                <a:lnTo>
                  <a:pt x="9946491" y="6863079"/>
                </a:lnTo>
                <a:lnTo>
                  <a:pt x="0" y="6863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9067121" y="4758657"/>
            <a:ext cx="10108707" cy="6975008"/>
          </a:xfrm>
          <a:custGeom>
            <a:avLst/>
            <a:gdLst/>
            <a:ahLst/>
            <a:cxnLst/>
            <a:rect l="l" t="t" r="r" b="b"/>
            <a:pathLst>
              <a:path w="10108707" h="6975008">
                <a:moveTo>
                  <a:pt x="0" y="0"/>
                </a:moveTo>
                <a:lnTo>
                  <a:pt x="10108707" y="0"/>
                </a:lnTo>
                <a:lnTo>
                  <a:pt x="10108707" y="6975008"/>
                </a:lnTo>
                <a:lnTo>
                  <a:pt x="0" y="6975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937135" flipH="1">
            <a:off x="12734720" y="-1948221"/>
            <a:ext cx="7953738" cy="4543573"/>
          </a:xfrm>
          <a:custGeom>
            <a:avLst/>
            <a:gdLst/>
            <a:ahLst/>
            <a:cxnLst/>
            <a:rect l="l" t="t" r="r" b="b"/>
            <a:pathLst>
              <a:path w="7953738" h="4543573">
                <a:moveTo>
                  <a:pt x="7953739" y="0"/>
                </a:moveTo>
                <a:lnTo>
                  <a:pt x="0" y="0"/>
                </a:lnTo>
                <a:lnTo>
                  <a:pt x="0" y="4543573"/>
                </a:lnTo>
                <a:lnTo>
                  <a:pt x="7953739" y="4543573"/>
                </a:lnTo>
                <a:lnTo>
                  <a:pt x="795373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rot="1300539">
            <a:off x="-2362514" y="7978682"/>
            <a:ext cx="6782427" cy="3874462"/>
          </a:xfrm>
          <a:custGeom>
            <a:avLst/>
            <a:gdLst/>
            <a:ahLst/>
            <a:cxnLst/>
            <a:rect l="l" t="t" r="r" b="b"/>
            <a:pathLst>
              <a:path w="6782427" h="3874462">
                <a:moveTo>
                  <a:pt x="0" y="0"/>
                </a:moveTo>
                <a:lnTo>
                  <a:pt x="6782428" y="0"/>
                </a:lnTo>
                <a:lnTo>
                  <a:pt x="6782428" y="3874461"/>
                </a:lnTo>
                <a:lnTo>
                  <a:pt x="0" y="38744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7" name="Group 7"/>
          <p:cNvGrpSpPr/>
          <p:nvPr/>
        </p:nvGrpSpPr>
        <p:grpSpPr>
          <a:xfrm>
            <a:off x="2432139" y="1580573"/>
            <a:ext cx="13423723" cy="7125857"/>
            <a:chOff x="0" y="0"/>
            <a:chExt cx="3625312" cy="1924463"/>
          </a:xfrm>
        </p:grpSpPr>
        <p:sp>
          <p:nvSpPr>
            <p:cNvPr id="8" name="Freeform 8"/>
            <p:cNvSpPr/>
            <p:nvPr/>
          </p:nvSpPr>
          <p:spPr>
            <a:xfrm>
              <a:off x="0" y="0"/>
              <a:ext cx="3625312" cy="1924463"/>
            </a:xfrm>
            <a:custGeom>
              <a:avLst/>
              <a:gdLst/>
              <a:ahLst/>
              <a:cxnLst/>
              <a:rect l="l" t="t" r="r" b="b"/>
              <a:pathLst>
                <a:path w="3625312" h="1924463">
                  <a:moveTo>
                    <a:pt x="32874" y="0"/>
                  </a:moveTo>
                  <a:lnTo>
                    <a:pt x="3592438" y="0"/>
                  </a:lnTo>
                  <a:cubicBezTo>
                    <a:pt x="3610594" y="0"/>
                    <a:pt x="3625312" y="14718"/>
                    <a:pt x="3625312" y="32874"/>
                  </a:cubicBezTo>
                  <a:lnTo>
                    <a:pt x="3625312" y="1891589"/>
                  </a:lnTo>
                  <a:cubicBezTo>
                    <a:pt x="3625312" y="1909745"/>
                    <a:pt x="3610594" y="1924463"/>
                    <a:pt x="3592438" y="1924463"/>
                  </a:cubicBezTo>
                  <a:lnTo>
                    <a:pt x="32874" y="1924463"/>
                  </a:lnTo>
                  <a:cubicBezTo>
                    <a:pt x="14718" y="1924463"/>
                    <a:pt x="0" y="1909745"/>
                    <a:pt x="0" y="1891589"/>
                  </a:cubicBezTo>
                  <a:lnTo>
                    <a:pt x="0" y="32874"/>
                  </a:lnTo>
                  <a:cubicBezTo>
                    <a:pt x="0" y="14718"/>
                    <a:pt x="14718" y="0"/>
                    <a:pt x="32874" y="0"/>
                  </a:cubicBezTo>
                  <a:close/>
                </a:path>
              </a:pathLst>
            </a:custGeom>
            <a:solidFill>
              <a:srgbClr val="FFFFFF"/>
            </a:solidFill>
            <a:ln w="219075" cap="rnd">
              <a:solidFill>
                <a:srgbClr val="D1A5E6"/>
              </a:solidFill>
              <a:prstDash val="solid"/>
              <a:round/>
            </a:ln>
          </p:spPr>
          <p:txBody>
            <a:bodyPr/>
            <a:lstStyle/>
            <a:p>
              <a:endParaRPr lang="en-GB"/>
            </a:p>
          </p:txBody>
        </p:sp>
        <p:sp>
          <p:nvSpPr>
            <p:cNvPr id="9" name="TextBox 9"/>
            <p:cNvSpPr txBox="1"/>
            <p:nvPr/>
          </p:nvSpPr>
          <p:spPr>
            <a:xfrm>
              <a:off x="0" y="-38100"/>
              <a:ext cx="3625312" cy="1962563"/>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873688" y="2107514"/>
            <a:ext cx="12386867" cy="6071975"/>
            <a:chOff x="0" y="0"/>
            <a:chExt cx="3345291" cy="1639843"/>
          </a:xfrm>
        </p:grpSpPr>
        <p:sp>
          <p:nvSpPr>
            <p:cNvPr id="11" name="Freeform 11"/>
            <p:cNvSpPr/>
            <p:nvPr/>
          </p:nvSpPr>
          <p:spPr>
            <a:xfrm>
              <a:off x="0" y="0"/>
              <a:ext cx="3345291" cy="1639844"/>
            </a:xfrm>
            <a:custGeom>
              <a:avLst/>
              <a:gdLst/>
              <a:ahLst/>
              <a:cxnLst/>
              <a:rect l="l" t="t" r="r" b="b"/>
              <a:pathLst>
                <a:path w="3345291" h="1639844">
                  <a:moveTo>
                    <a:pt x="24375" y="0"/>
                  </a:moveTo>
                  <a:lnTo>
                    <a:pt x="3320916" y="0"/>
                  </a:lnTo>
                  <a:cubicBezTo>
                    <a:pt x="3334377" y="0"/>
                    <a:pt x="3345291" y="10913"/>
                    <a:pt x="3345291" y="24375"/>
                  </a:cubicBezTo>
                  <a:lnTo>
                    <a:pt x="3345291" y="1615468"/>
                  </a:lnTo>
                  <a:cubicBezTo>
                    <a:pt x="3345291" y="1621933"/>
                    <a:pt x="3342723" y="1628133"/>
                    <a:pt x="3338151" y="1632704"/>
                  </a:cubicBezTo>
                  <a:cubicBezTo>
                    <a:pt x="3333580" y="1637275"/>
                    <a:pt x="3327380" y="1639844"/>
                    <a:pt x="3320916" y="1639844"/>
                  </a:cubicBezTo>
                  <a:lnTo>
                    <a:pt x="24375" y="1639844"/>
                  </a:lnTo>
                  <a:cubicBezTo>
                    <a:pt x="17911" y="1639844"/>
                    <a:pt x="11711" y="1637275"/>
                    <a:pt x="7139" y="1632704"/>
                  </a:cubicBezTo>
                  <a:cubicBezTo>
                    <a:pt x="2568" y="1628133"/>
                    <a:pt x="0" y="1621933"/>
                    <a:pt x="0" y="1615468"/>
                  </a:cubicBezTo>
                  <a:lnTo>
                    <a:pt x="0" y="24375"/>
                  </a:lnTo>
                  <a:cubicBezTo>
                    <a:pt x="0" y="17911"/>
                    <a:pt x="2568" y="11711"/>
                    <a:pt x="7139" y="7139"/>
                  </a:cubicBezTo>
                  <a:cubicBezTo>
                    <a:pt x="11711" y="2568"/>
                    <a:pt x="17911" y="0"/>
                    <a:pt x="24375" y="0"/>
                  </a:cubicBezTo>
                  <a:close/>
                </a:path>
              </a:pathLst>
            </a:custGeom>
            <a:solidFill>
              <a:srgbClr val="000000">
                <a:alpha val="0"/>
              </a:srgbClr>
            </a:solidFill>
            <a:ln w="66675" cap="rnd">
              <a:solidFill>
                <a:srgbClr val="564159"/>
              </a:solidFill>
              <a:prstDash val="dash"/>
              <a:round/>
            </a:ln>
          </p:spPr>
          <p:txBody>
            <a:bodyPr/>
            <a:lstStyle/>
            <a:p>
              <a:endParaRPr lang="en-GB"/>
            </a:p>
          </p:txBody>
        </p:sp>
        <p:sp>
          <p:nvSpPr>
            <p:cNvPr id="12" name="TextBox 12"/>
            <p:cNvSpPr txBox="1"/>
            <p:nvPr/>
          </p:nvSpPr>
          <p:spPr>
            <a:xfrm>
              <a:off x="0" y="-38100"/>
              <a:ext cx="3345291" cy="1677943"/>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880139">
            <a:off x="14140081" y="7452396"/>
            <a:ext cx="2239780" cy="1089093"/>
          </a:xfrm>
          <a:custGeom>
            <a:avLst/>
            <a:gdLst/>
            <a:ahLst/>
            <a:cxnLst/>
            <a:rect l="l" t="t" r="r" b="b"/>
            <a:pathLst>
              <a:path w="2239780" h="1089093">
                <a:moveTo>
                  <a:pt x="0" y="0"/>
                </a:moveTo>
                <a:lnTo>
                  <a:pt x="2239780" y="0"/>
                </a:lnTo>
                <a:lnTo>
                  <a:pt x="2239780" y="1089093"/>
                </a:lnTo>
                <a:lnTo>
                  <a:pt x="0" y="10890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14"/>
          <p:cNvSpPr/>
          <p:nvPr/>
        </p:nvSpPr>
        <p:spPr>
          <a:xfrm>
            <a:off x="2193583" y="1284611"/>
            <a:ext cx="1709924" cy="1645803"/>
          </a:xfrm>
          <a:custGeom>
            <a:avLst/>
            <a:gdLst/>
            <a:ahLst/>
            <a:cxnLst/>
            <a:rect l="l" t="t" r="r" b="b"/>
            <a:pathLst>
              <a:path w="1709924" h="1645802">
                <a:moveTo>
                  <a:pt x="0" y="0"/>
                </a:moveTo>
                <a:lnTo>
                  <a:pt x="1709924" y="0"/>
                </a:lnTo>
                <a:lnTo>
                  <a:pt x="1709924" y="1645803"/>
                </a:lnTo>
                <a:lnTo>
                  <a:pt x="0" y="1645803"/>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15" name="TextBox 15"/>
          <p:cNvSpPr txBox="1"/>
          <p:nvPr/>
        </p:nvSpPr>
        <p:spPr>
          <a:xfrm>
            <a:off x="3903507" y="3597910"/>
            <a:ext cx="10480988" cy="859210"/>
          </a:xfrm>
          <a:prstGeom prst="rect">
            <a:avLst/>
          </a:prstGeom>
        </p:spPr>
        <p:txBody>
          <a:bodyPr lIns="0" tIns="0" rIns="0" bIns="0" rtlCol="0" anchor="t">
            <a:spAutoFit/>
          </a:bodyPr>
          <a:lstStyle/>
          <a:p>
            <a:pPr algn="ctr">
              <a:lnSpc>
                <a:spcPts val="6667"/>
              </a:lnSpc>
            </a:pPr>
            <a:r>
              <a:rPr lang="en-US" sz="6600">
                <a:solidFill>
                  <a:srgbClr val="FCB0D7"/>
                </a:solidFill>
                <a:latin typeface="Fredoka"/>
                <a:ea typeface="Fredoka"/>
                <a:cs typeface="Fredoka"/>
                <a:sym typeface="Fredoka"/>
              </a:rPr>
              <a:t>FINAL CHALLENGE!</a:t>
            </a:r>
          </a:p>
        </p:txBody>
      </p:sp>
      <p:sp>
        <p:nvSpPr>
          <p:cNvPr id="16" name="TextBox 16"/>
          <p:cNvSpPr txBox="1"/>
          <p:nvPr/>
        </p:nvSpPr>
        <p:spPr>
          <a:xfrm>
            <a:off x="4737636" y="5106939"/>
            <a:ext cx="8812731" cy="2452082"/>
          </a:xfrm>
          <a:prstGeom prst="rect">
            <a:avLst/>
          </a:prstGeom>
        </p:spPr>
        <p:txBody>
          <a:bodyPr lIns="0" tIns="0" rIns="0" bIns="0" rtlCol="0" anchor="t">
            <a:spAutoFit/>
          </a:bodyPr>
          <a:lstStyle/>
          <a:p>
            <a:pPr algn="ctr">
              <a:lnSpc>
                <a:spcPts val="3919"/>
              </a:lnSpc>
            </a:pPr>
            <a:r>
              <a:rPr lang="en-US" sz="2799" b="1">
                <a:solidFill>
                  <a:srgbClr val="000000"/>
                </a:solidFill>
                <a:latin typeface="Lato Bold"/>
                <a:ea typeface="Lato Bold"/>
                <a:cs typeface="Lato Bold"/>
                <a:sym typeface="Lato Bold"/>
              </a:rPr>
              <a:t>Can you choose one meta-skill and explain why it’s important in life?</a:t>
            </a:r>
          </a:p>
          <a:p>
            <a:pPr algn="ctr">
              <a:lnSpc>
                <a:spcPts val="3919"/>
              </a:lnSpc>
            </a:pPr>
            <a:endParaRPr lang="en-US" sz="2799" b="1">
              <a:solidFill>
                <a:srgbClr val="000000"/>
              </a:solidFill>
              <a:latin typeface="Lato Bold"/>
              <a:ea typeface="Lato Bold"/>
              <a:cs typeface="Lato Bold"/>
              <a:sym typeface="Lato Bold"/>
            </a:endParaRPr>
          </a:p>
          <a:p>
            <a:pPr algn="ctr">
              <a:lnSpc>
                <a:spcPts val="3919"/>
              </a:lnSpc>
            </a:pPr>
            <a:r>
              <a:rPr lang="en-US" sz="2799" b="1">
                <a:solidFill>
                  <a:srgbClr val="000000"/>
                </a:solidFill>
                <a:latin typeface="Lato Bold"/>
                <a:ea typeface="Lato Bold"/>
                <a:cs typeface="Lato Bold"/>
                <a:sym typeface="Lato Bold"/>
              </a:rPr>
              <a:t>Creativity | Collaboration | Sense Making | Communication | Feeling | Leading | Adapting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8E625-0B56-8102-6954-524E00311AB5}"/>
            </a:ext>
          </a:extLst>
        </p:cNvPr>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5488CE0B-C060-02FB-43B4-86E144A82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282518"/>
            <a:ext cx="17145000" cy="9721963"/>
          </a:xfrm>
          <a:prstGeom prst="rect">
            <a:avLst/>
          </a:prstGeom>
        </p:spPr>
      </p:pic>
    </p:spTree>
    <p:extLst>
      <p:ext uri="{BB962C8B-B14F-4D97-AF65-F5344CB8AC3E}">
        <p14:creationId xmlns:p14="http://schemas.microsoft.com/office/powerpoint/2010/main" val="382274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8BB1E-D617-5F00-2759-CB09E34AF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835565"/>
            <a:ext cx="15392400" cy="8615870"/>
          </a:xfrm>
          <a:prstGeom prst="rect">
            <a:avLst/>
          </a:prstGeom>
        </p:spPr>
      </p:pic>
    </p:spTree>
    <p:extLst>
      <p:ext uri="{BB962C8B-B14F-4D97-AF65-F5344CB8AC3E}">
        <p14:creationId xmlns:p14="http://schemas.microsoft.com/office/powerpoint/2010/main" val="3398967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106CD-9E70-5494-301F-1170C180C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748243"/>
            <a:ext cx="15773400" cy="8790513"/>
          </a:xfrm>
          <a:prstGeom prst="rect">
            <a:avLst/>
          </a:prstGeom>
        </p:spPr>
      </p:pic>
    </p:spTree>
    <p:extLst>
      <p:ext uri="{BB962C8B-B14F-4D97-AF65-F5344CB8AC3E}">
        <p14:creationId xmlns:p14="http://schemas.microsoft.com/office/powerpoint/2010/main" val="1946884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0800000">
            <a:off x="11775129" y="4982984"/>
            <a:ext cx="6772958" cy="6332716"/>
          </a:xfrm>
          <a:custGeom>
            <a:avLst/>
            <a:gdLst/>
            <a:ahLst/>
            <a:cxnLst/>
            <a:rect l="l" t="t" r="r" b="b"/>
            <a:pathLst>
              <a:path w="6772958" h="6332716">
                <a:moveTo>
                  <a:pt x="0" y="0"/>
                </a:moveTo>
                <a:lnTo>
                  <a:pt x="6772958" y="0"/>
                </a:lnTo>
                <a:lnTo>
                  <a:pt x="6772958" y="6332716"/>
                </a:lnTo>
                <a:lnTo>
                  <a:pt x="0" y="6332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4243869" y="1433282"/>
            <a:ext cx="10240548" cy="7323543"/>
          </a:xfrm>
          <a:custGeom>
            <a:avLst/>
            <a:gdLst/>
            <a:ahLst/>
            <a:cxnLst/>
            <a:rect l="l" t="t" r="r" b="b"/>
            <a:pathLst>
              <a:path w="10240548" h="7323543">
                <a:moveTo>
                  <a:pt x="0" y="0"/>
                </a:moveTo>
                <a:lnTo>
                  <a:pt x="10240548" y="0"/>
                </a:lnTo>
                <a:lnTo>
                  <a:pt x="10240548" y="7323543"/>
                </a:lnTo>
                <a:lnTo>
                  <a:pt x="0" y="732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4120370" y="-2480529"/>
            <a:ext cx="6277859" cy="6652036"/>
          </a:xfrm>
          <a:custGeom>
            <a:avLst/>
            <a:gdLst/>
            <a:ahLst/>
            <a:cxnLst/>
            <a:rect l="l" t="t" r="r" b="b"/>
            <a:pathLst>
              <a:path w="6277859" h="6652036">
                <a:moveTo>
                  <a:pt x="0" y="0"/>
                </a:moveTo>
                <a:lnTo>
                  <a:pt x="6277860" y="0"/>
                </a:lnTo>
                <a:lnTo>
                  <a:pt x="6277860" y="6652036"/>
                </a:lnTo>
                <a:lnTo>
                  <a:pt x="0" y="6652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1634358" y="-2723574"/>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rot="-10800000">
            <a:off x="4709652" y="-4899434"/>
            <a:ext cx="6772958" cy="6332716"/>
          </a:xfrm>
          <a:custGeom>
            <a:avLst/>
            <a:gdLst/>
            <a:ahLst/>
            <a:cxnLst/>
            <a:rect l="l" t="t" r="r" b="b"/>
            <a:pathLst>
              <a:path w="6772958" h="6332716">
                <a:moveTo>
                  <a:pt x="0" y="0"/>
                </a:moveTo>
                <a:lnTo>
                  <a:pt x="6772958" y="0"/>
                </a:lnTo>
                <a:lnTo>
                  <a:pt x="6772958" y="6332716"/>
                </a:lnTo>
                <a:lnTo>
                  <a:pt x="0" y="63327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rot="9772131">
            <a:off x="6191218" y="8149342"/>
            <a:ext cx="6772958" cy="6332716"/>
          </a:xfrm>
          <a:custGeom>
            <a:avLst/>
            <a:gdLst/>
            <a:ahLst/>
            <a:cxnLst/>
            <a:rect l="l" t="t" r="r" b="b"/>
            <a:pathLst>
              <a:path w="6772958" h="6332716">
                <a:moveTo>
                  <a:pt x="0" y="0"/>
                </a:moveTo>
                <a:lnTo>
                  <a:pt x="6772958" y="0"/>
                </a:lnTo>
                <a:lnTo>
                  <a:pt x="6772958" y="6332716"/>
                </a:lnTo>
                <a:lnTo>
                  <a:pt x="0" y="6332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634358" y="5932282"/>
            <a:ext cx="6277859" cy="6652036"/>
          </a:xfrm>
          <a:custGeom>
            <a:avLst/>
            <a:gdLst/>
            <a:ahLst/>
            <a:cxnLst/>
            <a:rect l="l" t="t" r="r" b="b"/>
            <a:pathLst>
              <a:path w="6277859" h="6652036">
                <a:moveTo>
                  <a:pt x="0" y="0"/>
                </a:moveTo>
                <a:lnTo>
                  <a:pt x="6277859" y="0"/>
                </a:lnTo>
                <a:lnTo>
                  <a:pt x="6277859" y="6652036"/>
                </a:lnTo>
                <a:lnTo>
                  <a:pt x="0" y="66520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Freeform 11"/>
          <p:cNvSpPr/>
          <p:nvPr/>
        </p:nvSpPr>
        <p:spPr>
          <a:xfrm>
            <a:off x="4091469" y="1530175"/>
            <a:ext cx="10105062" cy="7226650"/>
          </a:xfrm>
          <a:custGeom>
            <a:avLst/>
            <a:gdLst/>
            <a:ahLst/>
            <a:cxnLst/>
            <a:rect l="l" t="t" r="r" b="b"/>
            <a:pathLst>
              <a:path w="10105062" h="7226650">
                <a:moveTo>
                  <a:pt x="0" y="0"/>
                </a:moveTo>
                <a:lnTo>
                  <a:pt x="10105062" y="0"/>
                </a:lnTo>
                <a:lnTo>
                  <a:pt x="10105062" y="7226650"/>
                </a:lnTo>
                <a:lnTo>
                  <a:pt x="0" y="72266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2" name="Freeform 12"/>
          <p:cNvSpPr/>
          <p:nvPr/>
        </p:nvSpPr>
        <p:spPr>
          <a:xfrm rot="-5400000">
            <a:off x="8204908" y="-2546485"/>
            <a:ext cx="1579146" cy="6380388"/>
          </a:xfrm>
          <a:custGeom>
            <a:avLst/>
            <a:gdLst/>
            <a:ahLst/>
            <a:cxnLst/>
            <a:rect l="l" t="t" r="r" b="b"/>
            <a:pathLst>
              <a:path w="1579146" h="6380388">
                <a:moveTo>
                  <a:pt x="0" y="0"/>
                </a:moveTo>
                <a:lnTo>
                  <a:pt x="1579146" y="0"/>
                </a:lnTo>
                <a:lnTo>
                  <a:pt x="1579146" y="6380388"/>
                </a:lnTo>
                <a:lnTo>
                  <a:pt x="0" y="63803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3" name="Freeform 13"/>
          <p:cNvSpPr/>
          <p:nvPr/>
        </p:nvSpPr>
        <p:spPr>
          <a:xfrm flipH="1">
            <a:off x="14263206" y="323549"/>
            <a:ext cx="4775720" cy="9987248"/>
          </a:xfrm>
          <a:custGeom>
            <a:avLst/>
            <a:gdLst/>
            <a:ahLst/>
            <a:cxnLst/>
            <a:rect l="l" t="t" r="r" b="b"/>
            <a:pathLst>
              <a:path w="4775720" h="9987248">
                <a:moveTo>
                  <a:pt x="4775720" y="0"/>
                </a:moveTo>
                <a:lnTo>
                  <a:pt x="0" y="0"/>
                </a:lnTo>
                <a:lnTo>
                  <a:pt x="0" y="9987247"/>
                </a:lnTo>
                <a:lnTo>
                  <a:pt x="4775720" y="9987247"/>
                </a:lnTo>
                <a:lnTo>
                  <a:pt x="477572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4" name="Freeform 14"/>
          <p:cNvSpPr/>
          <p:nvPr/>
        </p:nvSpPr>
        <p:spPr>
          <a:xfrm>
            <a:off x="5486400" y="6975990"/>
            <a:ext cx="7315200" cy="411480"/>
          </a:xfrm>
          <a:custGeom>
            <a:avLst/>
            <a:gdLst/>
            <a:ahLst/>
            <a:cxnLst/>
            <a:rect l="l" t="t" r="r" b="b"/>
            <a:pathLst>
              <a:path w="7315200" h="411480">
                <a:moveTo>
                  <a:pt x="0" y="0"/>
                </a:moveTo>
                <a:lnTo>
                  <a:pt x="7315200" y="0"/>
                </a:lnTo>
                <a:lnTo>
                  <a:pt x="7315200" y="411480"/>
                </a:lnTo>
                <a:lnTo>
                  <a:pt x="0" y="41148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5" name="Freeform 15"/>
          <p:cNvSpPr/>
          <p:nvPr/>
        </p:nvSpPr>
        <p:spPr>
          <a:xfrm>
            <a:off x="0" y="6187547"/>
            <a:ext cx="4643501" cy="4643501"/>
          </a:xfrm>
          <a:custGeom>
            <a:avLst/>
            <a:gdLst/>
            <a:ahLst/>
            <a:cxnLst/>
            <a:rect l="l" t="t" r="r" b="b"/>
            <a:pathLst>
              <a:path w="4643501" h="4643501">
                <a:moveTo>
                  <a:pt x="0" y="0"/>
                </a:moveTo>
                <a:lnTo>
                  <a:pt x="4643501" y="0"/>
                </a:lnTo>
                <a:lnTo>
                  <a:pt x="4643501" y="4643501"/>
                </a:lnTo>
                <a:lnTo>
                  <a:pt x="0" y="464350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 name="Freeform 16"/>
          <p:cNvSpPr/>
          <p:nvPr/>
        </p:nvSpPr>
        <p:spPr>
          <a:xfrm rot="-5400000">
            <a:off x="8750491" y="6401351"/>
            <a:ext cx="783435" cy="6084933"/>
          </a:xfrm>
          <a:custGeom>
            <a:avLst/>
            <a:gdLst/>
            <a:ahLst/>
            <a:cxnLst/>
            <a:rect l="l" t="t" r="r" b="b"/>
            <a:pathLst>
              <a:path w="783435" h="6084933">
                <a:moveTo>
                  <a:pt x="0" y="0"/>
                </a:moveTo>
                <a:lnTo>
                  <a:pt x="783435" y="0"/>
                </a:lnTo>
                <a:lnTo>
                  <a:pt x="783435" y="6084933"/>
                </a:lnTo>
                <a:lnTo>
                  <a:pt x="0" y="608493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7" name="Freeform 17"/>
          <p:cNvSpPr/>
          <p:nvPr/>
        </p:nvSpPr>
        <p:spPr>
          <a:xfrm>
            <a:off x="-5027878" y="279697"/>
            <a:ext cx="10144345" cy="8229600"/>
          </a:xfrm>
          <a:custGeom>
            <a:avLst/>
            <a:gdLst/>
            <a:ahLst/>
            <a:cxnLst/>
            <a:rect l="l" t="t" r="r" b="b"/>
            <a:pathLst>
              <a:path w="10144345" h="8229600">
                <a:moveTo>
                  <a:pt x="0" y="0"/>
                </a:moveTo>
                <a:lnTo>
                  <a:pt x="10144345" y="0"/>
                </a:lnTo>
                <a:lnTo>
                  <a:pt x="10144345" y="8229600"/>
                </a:lnTo>
                <a:lnTo>
                  <a:pt x="0" y="8229600"/>
                </a:lnTo>
                <a:lnTo>
                  <a:pt x="0" y="0"/>
                </a:lnTo>
                <a:close/>
              </a:path>
            </a:pathLst>
          </a:custGeom>
          <a:blipFill>
            <a:blip r:embed="rId26"/>
            <a:stretch>
              <a:fillRect/>
            </a:stretch>
          </a:blipFill>
        </p:spPr>
        <p:txBody>
          <a:bodyPr/>
          <a:lstStyle/>
          <a:p>
            <a:endParaRPr lang="en-GB"/>
          </a:p>
        </p:txBody>
      </p:sp>
      <p:sp>
        <p:nvSpPr>
          <p:cNvPr id="18" name="TextBox 18"/>
          <p:cNvSpPr txBox="1"/>
          <p:nvPr/>
        </p:nvSpPr>
        <p:spPr>
          <a:xfrm>
            <a:off x="5116467" y="4082734"/>
            <a:ext cx="8055066" cy="2602228"/>
          </a:xfrm>
          <a:prstGeom prst="rect">
            <a:avLst/>
          </a:prstGeom>
        </p:spPr>
        <p:txBody>
          <a:bodyPr lIns="0" tIns="0" rIns="0" bIns="0" rtlCol="0" anchor="t">
            <a:spAutoFit/>
          </a:bodyPr>
          <a:lstStyle/>
          <a:p>
            <a:pPr algn="ctr">
              <a:lnSpc>
                <a:spcPts val="20159"/>
              </a:lnSpc>
            </a:pPr>
            <a:r>
              <a:rPr lang="en-US" sz="17999">
                <a:solidFill>
                  <a:srgbClr val="2B3004"/>
                </a:solidFill>
                <a:latin typeface="Lilita One"/>
                <a:ea typeface="Lilita One"/>
                <a:cs typeface="Lilita One"/>
                <a:sym typeface="Lilita One"/>
              </a:rPr>
              <a:t>water</a:t>
            </a:r>
          </a:p>
        </p:txBody>
      </p:sp>
      <p:sp>
        <p:nvSpPr>
          <p:cNvPr id="19" name="TextBox 19"/>
          <p:cNvSpPr txBox="1"/>
          <p:nvPr/>
        </p:nvSpPr>
        <p:spPr>
          <a:xfrm>
            <a:off x="5408784" y="2804280"/>
            <a:ext cx="7470433" cy="854108"/>
          </a:xfrm>
          <a:prstGeom prst="rect">
            <a:avLst/>
          </a:prstGeom>
        </p:spPr>
        <p:txBody>
          <a:bodyPr lIns="0" tIns="0" rIns="0" bIns="0" rtlCol="0" anchor="t">
            <a:spAutoFit/>
          </a:bodyPr>
          <a:lstStyle/>
          <a:p>
            <a:pPr algn="ctr">
              <a:lnSpc>
                <a:spcPts val="7000"/>
              </a:lnSpc>
            </a:pPr>
            <a:r>
              <a:rPr lang="en-US" sz="5000">
                <a:solidFill>
                  <a:srgbClr val="2B3004"/>
                </a:solidFill>
                <a:latin typeface="Playwrite US Trad"/>
                <a:ea typeface="Playwrite US Trad"/>
                <a:cs typeface="Playwrite US Trad"/>
                <a:sym typeface="Playwrite US Trad"/>
              </a:rPr>
              <a:t>Looking at Careers 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2705856" y="-3569063"/>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5716848" y="-1994626"/>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4482627" y="7026556"/>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754973" y="7391310"/>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028700" y="4229172"/>
            <a:ext cx="5218907" cy="5029128"/>
          </a:xfrm>
          <a:custGeom>
            <a:avLst/>
            <a:gdLst/>
            <a:ahLst/>
            <a:cxnLst/>
            <a:rect l="l" t="t" r="r" b="b"/>
            <a:pathLst>
              <a:path w="5218907" h="5029128">
                <a:moveTo>
                  <a:pt x="0" y="0"/>
                </a:moveTo>
                <a:lnTo>
                  <a:pt x="5218907" y="0"/>
                </a:lnTo>
                <a:lnTo>
                  <a:pt x="5218907" y="5029128"/>
                </a:lnTo>
                <a:lnTo>
                  <a:pt x="0" y="5029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TextBox 9"/>
          <p:cNvSpPr txBox="1"/>
          <p:nvPr/>
        </p:nvSpPr>
        <p:spPr>
          <a:xfrm>
            <a:off x="1028700" y="1133475"/>
            <a:ext cx="14688148" cy="2232823"/>
          </a:xfrm>
          <a:prstGeom prst="rect">
            <a:avLst/>
          </a:prstGeom>
        </p:spPr>
        <p:txBody>
          <a:bodyPr wrap="square" lIns="0" tIns="0" rIns="0" bIns="0" rtlCol="0" anchor="t">
            <a:spAutoFit/>
          </a:bodyPr>
          <a:lstStyle/>
          <a:p>
            <a:pPr algn="ctr">
              <a:lnSpc>
                <a:spcPts val="17245"/>
              </a:lnSpc>
            </a:pPr>
            <a:r>
              <a:rPr lang="en-US" sz="15397" dirty="0">
                <a:solidFill>
                  <a:srgbClr val="2B3004"/>
                </a:solidFill>
                <a:latin typeface="Lilita One"/>
                <a:ea typeface="Lilita One"/>
                <a:cs typeface="Lilita One"/>
                <a:sym typeface="Lilita One"/>
              </a:rPr>
              <a:t>Learning Points</a:t>
            </a:r>
          </a:p>
        </p:txBody>
      </p:sp>
      <p:sp>
        <p:nvSpPr>
          <p:cNvPr id="10" name="Freeform 10"/>
          <p:cNvSpPr/>
          <p:nvPr/>
        </p:nvSpPr>
        <p:spPr>
          <a:xfrm flipV="1">
            <a:off x="6534547" y="4229172"/>
            <a:ext cx="5218907" cy="5029128"/>
          </a:xfrm>
          <a:custGeom>
            <a:avLst/>
            <a:gdLst/>
            <a:ahLst/>
            <a:cxnLst/>
            <a:rect l="l" t="t" r="r" b="b"/>
            <a:pathLst>
              <a:path w="5218907" h="5029128">
                <a:moveTo>
                  <a:pt x="0" y="5029128"/>
                </a:moveTo>
                <a:lnTo>
                  <a:pt x="5218906" y="5029128"/>
                </a:lnTo>
                <a:lnTo>
                  <a:pt x="5218906" y="0"/>
                </a:lnTo>
                <a:lnTo>
                  <a:pt x="0" y="0"/>
                </a:lnTo>
                <a:lnTo>
                  <a:pt x="0" y="5029128"/>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12039203" y="4229172"/>
            <a:ext cx="5218907" cy="5029128"/>
          </a:xfrm>
          <a:custGeom>
            <a:avLst/>
            <a:gdLst/>
            <a:ahLst/>
            <a:cxnLst/>
            <a:rect l="l" t="t" r="r" b="b"/>
            <a:pathLst>
              <a:path w="5218907" h="5029128">
                <a:moveTo>
                  <a:pt x="0" y="0"/>
                </a:moveTo>
                <a:lnTo>
                  <a:pt x="5218907" y="0"/>
                </a:lnTo>
                <a:lnTo>
                  <a:pt x="5218907" y="5029128"/>
                </a:lnTo>
                <a:lnTo>
                  <a:pt x="0" y="5029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TextBox 12"/>
          <p:cNvSpPr txBox="1"/>
          <p:nvPr/>
        </p:nvSpPr>
        <p:spPr>
          <a:xfrm>
            <a:off x="2687270" y="3611985"/>
            <a:ext cx="1901766" cy="1301049"/>
          </a:xfrm>
          <a:prstGeom prst="rect">
            <a:avLst/>
          </a:prstGeom>
        </p:spPr>
        <p:txBody>
          <a:bodyPr lIns="0" tIns="0" rIns="0" bIns="0" rtlCol="0" anchor="t">
            <a:spAutoFit/>
          </a:bodyPr>
          <a:lstStyle/>
          <a:p>
            <a:pPr algn="ctr">
              <a:lnSpc>
                <a:spcPts val="10080"/>
              </a:lnSpc>
            </a:pPr>
            <a:r>
              <a:rPr lang="en-US" sz="9000">
                <a:solidFill>
                  <a:srgbClr val="2B3004"/>
                </a:solidFill>
                <a:latin typeface="Lilita One"/>
                <a:ea typeface="Lilita One"/>
                <a:cs typeface="Lilita One"/>
                <a:sym typeface="Lilita One"/>
              </a:rPr>
              <a:t>1</a:t>
            </a:r>
          </a:p>
        </p:txBody>
      </p:sp>
      <p:sp>
        <p:nvSpPr>
          <p:cNvPr id="13" name="TextBox 13"/>
          <p:cNvSpPr txBox="1"/>
          <p:nvPr/>
        </p:nvSpPr>
        <p:spPr>
          <a:xfrm>
            <a:off x="8193117" y="3611985"/>
            <a:ext cx="1901766" cy="1301049"/>
          </a:xfrm>
          <a:prstGeom prst="rect">
            <a:avLst/>
          </a:prstGeom>
        </p:spPr>
        <p:txBody>
          <a:bodyPr lIns="0" tIns="0" rIns="0" bIns="0" rtlCol="0" anchor="t">
            <a:spAutoFit/>
          </a:bodyPr>
          <a:lstStyle/>
          <a:p>
            <a:pPr algn="ctr">
              <a:lnSpc>
                <a:spcPts val="10080"/>
              </a:lnSpc>
            </a:pPr>
            <a:r>
              <a:rPr lang="en-US" sz="9000">
                <a:solidFill>
                  <a:srgbClr val="2B3004"/>
                </a:solidFill>
                <a:latin typeface="Lilita One"/>
                <a:ea typeface="Lilita One"/>
                <a:cs typeface="Lilita One"/>
                <a:sym typeface="Lilita One"/>
              </a:rPr>
              <a:t>2</a:t>
            </a:r>
          </a:p>
        </p:txBody>
      </p:sp>
      <p:sp>
        <p:nvSpPr>
          <p:cNvPr id="14" name="TextBox 14"/>
          <p:cNvSpPr txBox="1"/>
          <p:nvPr/>
        </p:nvSpPr>
        <p:spPr>
          <a:xfrm>
            <a:off x="13697774" y="3611985"/>
            <a:ext cx="1901766" cy="1301049"/>
          </a:xfrm>
          <a:prstGeom prst="rect">
            <a:avLst/>
          </a:prstGeom>
        </p:spPr>
        <p:txBody>
          <a:bodyPr lIns="0" tIns="0" rIns="0" bIns="0" rtlCol="0" anchor="t">
            <a:spAutoFit/>
          </a:bodyPr>
          <a:lstStyle/>
          <a:p>
            <a:pPr algn="ctr">
              <a:lnSpc>
                <a:spcPts val="10080"/>
              </a:lnSpc>
            </a:pPr>
            <a:r>
              <a:rPr lang="en-US" sz="9000">
                <a:solidFill>
                  <a:srgbClr val="2B3004"/>
                </a:solidFill>
                <a:latin typeface="Lilita One"/>
                <a:ea typeface="Lilita One"/>
                <a:cs typeface="Lilita One"/>
                <a:sym typeface="Lilita One"/>
              </a:rPr>
              <a:t>3</a:t>
            </a:r>
          </a:p>
        </p:txBody>
      </p:sp>
      <p:sp>
        <p:nvSpPr>
          <p:cNvPr id="15" name="TextBox 15"/>
          <p:cNvSpPr txBox="1"/>
          <p:nvPr/>
        </p:nvSpPr>
        <p:spPr>
          <a:xfrm>
            <a:off x="1910694" y="5188118"/>
            <a:ext cx="3454919" cy="2949575"/>
          </a:xfrm>
          <a:prstGeom prst="rect">
            <a:avLst/>
          </a:prstGeom>
        </p:spPr>
        <p:txBody>
          <a:bodyPr lIns="0" tIns="0" rIns="0" bIns="0" rtlCol="0" anchor="t">
            <a:spAutoFit/>
          </a:bodyPr>
          <a:lstStyle/>
          <a:p>
            <a:pPr algn="l">
              <a:lnSpc>
                <a:spcPts val="5949"/>
              </a:lnSpc>
            </a:pPr>
            <a:r>
              <a:rPr lang="en-US" sz="3499">
                <a:solidFill>
                  <a:srgbClr val="2B3004"/>
                </a:solidFill>
                <a:latin typeface="Canva Sans"/>
                <a:ea typeface="Canva Sans"/>
                <a:cs typeface="Canva Sans"/>
                <a:sym typeface="Canva Sans"/>
              </a:rPr>
              <a:t>We’ll learn about careers in the aquatic sector</a:t>
            </a:r>
          </a:p>
        </p:txBody>
      </p:sp>
      <p:sp>
        <p:nvSpPr>
          <p:cNvPr id="16" name="TextBox 16"/>
          <p:cNvSpPr txBox="1"/>
          <p:nvPr/>
        </p:nvSpPr>
        <p:spPr>
          <a:xfrm>
            <a:off x="7096068" y="4811880"/>
            <a:ext cx="4300591" cy="3702050"/>
          </a:xfrm>
          <a:prstGeom prst="rect">
            <a:avLst/>
          </a:prstGeom>
        </p:spPr>
        <p:txBody>
          <a:bodyPr wrap="square" lIns="0" tIns="0" rIns="0" bIns="0" rtlCol="0" anchor="t">
            <a:spAutoFit/>
          </a:bodyPr>
          <a:lstStyle/>
          <a:p>
            <a:pPr algn="l">
              <a:lnSpc>
                <a:spcPts val="5949"/>
              </a:lnSpc>
            </a:pPr>
            <a:r>
              <a:rPr lang="en-US" sz="3499" dirty="0">
                <a:solidFill>
                  <a:srgbClr val="2B3004"/>
                </a:solidFill>
                <a:latin typeface="Canva Sans"/>
                <a:ea typeface="Canva Sans"/>
                <a:cs typeface="Canva Sans"/>
                <a:sym typeface="Canva Sans"/>
              </a:rPr>
              <a:t>You will do a personality quiz to see what job might suit you, and create a job profile</a:t>
            </a:r>
          </a:p>
        </p:txBody>
      </p:sp>
      <p:sp>
        <p:nvSpPr>
          <p:cNvPr id="17" name="TextBox 17"/>
          <p:cNvSpPr txBox="1"/>
          <p:nvPr/>
        </p:nvSpPr>
        <p:spPr>
          <a:xfrm>
            <a:off x="12394886" y="5188118"/>
            <a:ext cx="4507542" cy="3702050"/>
          </a:xfrm>
          <a:prstGeom prst="rect">
            <a:avLst/>
          </a:prstGeom>
        </p:spPr>
        <p:txBody>
          <a:bodyPr lIns="0" tIns="0" rIns="0" bIns="0" rtlCol="0" anchor="t">
            <a:spAutoFit/>
          </a:bodyPr>
          <a:lstStyle/>
          <a:p>
            <a:pPr algn="l">
              <a:lnSpc>
                <a:spcPts val="5949"/>
              </a:lnSpc>
            </a:pPr>
            <a:r>
              <a:rPr lang="en-US" sz="3499">
                <a:solidFill>
                  <a:srgbClr val="2B3004"/>
                </a:solidFill>
                <a:latin typeface="Canva Sans"/>
                <a:ea typeface="Canva Sans"/>
                <a:cs typeface="Canva Sans"/>
                <a:sym typeface="Canva Sans"/>
              </a:rPr>
              <a:t>We will think about meta-skills involved and also look at new technologies being used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11334923" y="-3288680"/>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2873848" y="-1994626"/>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298157" y="7844684"/>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3473936" y="5143500"/>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2298859" y="2614406"/>
            <a:ext cx="13690281" cy="6148181"/>
          </a:xfrm>
          <a:custGeom>
            <a:avLst/>
            <a:gdLst/>
            <a:ahLst/>
            <a:cxnLst/>
            <a:rect l="l" t="t" r="r" b="b"/>
            <a:pathLst>
              <a:path w="13690281" h="6148181">
                <a:moveTo>
                  <a:pt x="0" y="0"/>
                </a:moveTo>
                <a:lnTo>
                  <a:pt x="13690282" y="0"/>
                </a:lnTo>
                <a:lnTo>
                  <a:pt x="13690282" y="6148181"/>
                </a:lnTo>
                <a:lnTo>
                  <a:pt x="0" y="6148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rot="-2402567">
            <a:off x="15079221" y="572293"/>
            <a:ext cx="2799021" cy="2799021"/>
          </a:xfrm>
          <a:custGeom>
            <a:avLst/>
            <a:gdLst/>
            <a:ahLst/>
            <a:cxnLst/>
            <a:rect l="l" t="t" r="r" b="b"/>
            <a:pathLst>
              <a:path w="2799021" h="2799021">
                <a:moveTo>
                  <a:pt x="0" y="0"/>
                </a:moveTo>
                <a:lnTo>
                  <a:pt x="2799021" y="0"/>
                </a:lnTo>
                <a:lnTo>
                  <a:pt x="2799021" y="2799021"/>
                </a:lnTo>
                <a:lnTo>
                  <a:pt x="0" y="27990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323839" y="5387022"/>
            <a:ext cx="3194961" cy="4915325"/>
          </a:xfrm>
          <a:custGeom>
            <a:avLst/>
            <a:gdLst/>
            <a:ahLst/>
            <a:cxnLst/>
            <a:rect l="l" t="t" r="r" b="b"/>
            <a:pathLst>
              <a:path w="3194961" h="4915325">
                <a:moveTo>
                  <a:pt x="0" y="0"/>
                </a:moveTo>
                <a:lnTo>
                  <a:pt x="3194961" y="0"/>
                </a:lnTo>
                <a:lnTo>
                  <a:pt x="3194961" y="4915325"/>
                </a:lnTo>
                <a:lnTo>
                  <a:pt x="0" y="49153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3470162" y="1629188"/>
            <a:ext cx="11347676" cy="2075289"/>
          </a:xfrm>
          <a:prstGeom prst="rect">
            <a:avLst/>
          </a:prstGeom>
        </p:spPr>
        <p:txBody>
          <a:bodyPr lIns="0" tIns="0" rIns="0" bIns="0" rtlCol="0" anchor="t">
            <a:spAutoFit/>
          </a:bodyPr>
          <a:lstStyle/>
          <a:p>
            <a:pPr algn="ctr">
              <a:lnSpc>
                <a:spcPts val="16038"/>
              </a:lnSpc>
            </a:pPr>
            <a:r>
              <a:rPr lang="en-US" sz="14319">
                <a:solidFill>
                  <a:srgbClr val="2B3004"/>
                </a:solidFill>
                <a:latin typeface="Lilita One"/>
                <a:ea typeface="Lilita One"/>
                <a:cs typeface="Lilita One"/>
                <a:sym typeface="Lilita One"/>
              </a:rPr>
              <a:t>Why Water?</a:t>
            </a:r>
          </a:p>
        </p:txBody>
      </p:sp>
      <p:sp>
        <p:nvSpPr>
          <p:cNvPr id="12" name="TextBox 12"/>
          <p:cNvSpPr txBox="1"/>
          <p:nvPr/>
        </p:nvSpPr>
        <p:spPr>
          <a:xfrm>
            <a:off x="2871122" y="3552077"/>
            <a:ext cx="12545756" cy="4749800"/>
          </a:xfrm>
          <a:prstGeom prst="rect">
            <a:avLst/>
          </a:prstGeom>
        </p:spPr>
        <p:txBody>
          <a:bodyPr lIns="0" tIns="0" rIns="0" bIns="0" rtlCol="0" anchor="t">
            <a:spAutoFit/>
          </a:bodyPr>
          <a:lstStyle/>
          <a:p>
            <a:pPr algn="l">
              <a:lnSpc>
                <a:spcPts val="5440"/>
              </a:lnSpc>
            </a:pPr>
            <a:r>
              <a:rPr lang="en-US" sz="3200">
                <a:solidFill>
                  <a:srgbClr val="2B3004"/>
                </a:solidFill>
                <a:latin typeface="Canva Sans"/>
                <a:ea typeface="Canva Sans"/>
                <a:cs typeface="Canva Sans"/>
                <a:sym typeface="Canva Sans"/>
              </a:rPr>
              <a:t>Water is necessary to every living thing, and we need to make sure that the water around us is not too little and not too much - think about droughts or floods! We need to make sure it’s clean, it can support lots of life like fish and dolphins, and we need to understand the ecosystems that live within water environments. We need to know how climate change will impact our water in all the ways we mentioned above.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11334923" y="-3288680"/>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2873848" y="-1994626"/>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298157" y="7844684"/>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3473936" y="5143500"/>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2298859" y="2614406"/>
            <a:ext cx="13690281" cy="6148181"/>
          </a:xfrm>
          <a:custGeom>
            <a:avLst/>
            <a:gdLst/>
            <a:ahLst/>
            <a:cxnLst/>
            <a:rect l="l" t="t" r="r" b="b"/>
            <a:pathLst>
              <a:path w="13690281" h="6148181">
                <a:moveTo>
                  <a:pt x="0" y="0"/>
                </a:moveTo>
                <a:lnTo>
                  <a:pt x="13690282" y="0"/>
                </a:lnTo>
                <a:lnTo>
                  <a:pt x="13690282" y="6148181"/>
                </a:lnTo>
                <a:lnTo>
                  <a:pt x="0" y="6148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rot="-2402567">
            <a:off x="15079221" y="572293"/>
            <a:ext cx="2799021" cy="2799021"/>
          </a:xfrm>
          <a:custGeom>
            <a:avLst/>
            <a:gdLst/>
            <a:ahLst/>
            <a:cxnLst/>
            <a:rect l="l" t="t" r="r" b="b"/>
            <a:pathLst>
              <a:path w="2799021" h="2799021">
                <a:moveTo>
                  <a:pt x="0" y="0"/>
                </a:moveTo>
                <a:lnTo>
                  <a:pt x="2799021" y="0"/>
                </a:lnTo>
                <a:lnTo>
                  <a:pt x="2799021" y="2799021"/>
                </a:lnTo>
                <a:lnTo>
                  <a:pt x="0" y="27990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323839" y="5387022"/>
            <a:ext cx="3194961" cy="4915325"/>
          </a:xfrm>
          <a:custGeom>
            <a:avLst/>
            <a:gdLst/>
            <a:ahLst/>
            <a:cxnLst/>
            <a:rect l="l" t="t" r="r" b="b"/>
            <a:pathLst>
              <a:path w="3194961" h="4915325">
                <a:moveTo>
                  <a:pt x="0" y="0"/>
                </a:moveTo>
                <a:lnTo>
                  <a:pt x="3194961" y="0"/>
                </a:lnTo>
                <a:lnTo>
                  <a:pt x="3194961" y="4915325"/>
                </a:lnTo>
                <a:lnTo>
                  <a:pt x="0" y="49153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3470162" y="1629188"/>
            <a:ext cx="11347676" cy="2075289"/>
          </a:xfrm>
          <a:prstGeom prst="rect">
            <a:avLst/>
          </a:prstGeom>
        </p:spPr>
        <p:txBody>
          <a:bodyPr lIns="0" tIns="0" rIns="0" bIns="0" rtlCol="0" anchor="t">
            <a:spAutoFit/>
          </a:bodyPr>
          <a:lstStyle/>
          <a:p>
            <a:pPr algn="ctr">
              <a:lnSpc>
                <a:spcPts val="16038"/>
              </a:lnSpc>
            </a:pPr>
            <a:r>
              <a:rPr lang="en-US" sz="14319">
                <a:solidFill>
                  <a:srgbClr val="2B3004"/>
                </a:solidFill>
                <a:latin typeface="Lilita One"/>
                <a:ea typeface="Lilita One"/>
                <a:cs typeface="Lilita One"/>
                <a:sym typeface="Lilita One"/>
              </a:rPr>
              <a:t>Why Water?</a:t>
            </a:r>
          </a:p>
        </p:txBody>
      </p:sp>
      <p:sp>
        <p:nvSpPr>
          <p:cNvPr id="12" name="TextBox 12"/>
          <p:cNvSpPr txBox="1"/>
          <p:nvPr/>
        </p:nvSpPr>
        <p:spPr>
          <a:xfrm>
            <a:off x="2871122" y="3791207"/>
            <a:ext cx="12545756" cy="4064000"/>
          </a:xfrm>
          <a:prstGeom prst="rect">
            <a:avLst/>
          </a:prstGeom>
        </p:spPr>
        <p:txBody>
          <a:bodyPr lIns="0" tIns="0" rIns="0" bIns="0" rtlCol="0" anchor="t">
            <a:spAutoFit/>
          </a:bodyPr>
          <a:lstStyle/>
          <a:p>
            <a:pPr algn="l">
              <a:lnSpc>
                <a:spcPts val="5440"/>
              </a:lnSpc>
            </a:pPr>
            <a:r>
              <a:rPr lang="en-US" sz="3200">
                <a:solidFill>
                  <a:srgbClr val="2B3004"/>
                </a:solidFill>
                <a:latin typeface="Canva Sans"/>
                <a:ea typeface="Canva Sans"/>
                <a:cs typeface="Canva Sans"/>
                <a:sym typeface="Canva Sans"/>
              </a:rPr>
              <a:t>Marine biodiversity encompasses everything from the smallest plankton to the largest whales, supporting ecosystems and economic resources that humans rely on for food, medicine, and oxygen production. Human impacts have caused disruption and extinctions to this life - we need to know how to protect rather than harm marine wildlife.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2778688"/>
            <a:ext cx="18288000" cy="7508312"/>
            <a:chOff x="0" y="0"/>
            <a:chExt cx="4816593" cy="1977498"/>
          </a:xfrm>
        </p:grpSpPr>
        <p:sp>
          <p:nvSpPr>
            <p:cNvPr id="4" name="Freeform 4"/>
            <p:cNvSpPr/>
            <p:nvPr/>
          </p:nvSpPr>
          <p:spPr>
            <a:xfrm>
              <a:off x="0" y="0"/>
              <a:ext cx="4816592" cy="1977498"/>
            </a:xfrm>
            <a:custGeom>
              <a:avLst/>
              <a:gdLst/>
              <a:ahLst/>
              <a:cxnLst/>
              <a:rect l="l" t="t" r="r" b="b"/>
              <a:pathLst>
                <a:path w="4816592" h="1977498">
                  <a:moveTo>
                    <a:pt x="0" y="0"/>
                  </a:moveTo>
                  <a:lnTo>
                    <a:pt x="4816592" y="0"/>
                  </a:lnTo>
                  <a:lnTo>
                    <a:pt x="4816592" y="1977498"/>
                  </a:lnTo>
                  <a:lnTo>
                    <a:pt x="0" y="1977498"/>
                  </a:lnTo>
                  <a:close/>
                </a:path>
              </a:pathLst>
            </a:custGeom>
            <a:solidFill>
              <a:srgbClr val="FFFFFF"/>
            </a:solidFill>
          </p:spPr>
          <p:txBody>
            <a:bodyPr/>
            <a:lstStyle/>
            <a:p>
              <a:endParaRPr lang="en-GB"/>
            </a:p>
          </p:txBody>
        </p:sp>
        <p:sp>
          <p:nvSpPr>
            <p:cNvPr id="5" name="TextBox 5"/>
            <p:cNvSpPr txBox="1"/>
            <p:nvPr/>
          </p:nvSpPr>
          <p:spPr>
            <a:xfrm>
              <a:off x="0" y="-38100"/>
              <a:ext cx="4816593" cy="201559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1987362"/>
            <a:ext cx="18288000" cy="791327"/>
            <a:chOff x="0" y="0"/>
            <a:chExt cx="4816593" cy="208415"/>
          </a:xfrm>
        </p:grpSpPr>
        <p:sp>
          <p:nvSpPr>
            <p:cNvPr id="7" name="Freeform 7"/>
            <p:cNvSpPr/>
            <p:nvPr/>
          </p:nvSpPr>
          <p:spPr>
            <a:xfrm>
              <a:off x="0" y="0"/>
              <a:ext cx="4816592" cy="208415"/>
            </a:xfrm>
            <a:custGeom>
              <a:avLst/>
              <a:gdLst/>
              <a:ahLst/>
              <a:cxnLst/>
              <a:rect l="l" t="t" r="r" b="b"/>
              <a:pathLst>
                <a:path w="4816592" h="208415">
                  <a:moveTo>
                    <a:pt x="0" y="0"/>
                  </a:moveTo>
                  <a:lnTo>
                    <a:pt x="4816592" y="0"/>
                  </a:lnTo>
                  <a:lnTo>
                    <a:pt x="4816592" y="208415"/>
                  </a:lnTo>
                  <a:lnTo>
                    <a:pt x="0" y="208415"/>
                  </a:lnTo>
                  <a:close/>
                </a:path>
              </a:pathLst>
            </a:custGeom>
            <a:solidFill>
              <a:srgbClr val="D1A5E6"/>
            </a:solidFill>
          </p:spPr>
          <p:txBody>
            <a:bodyPr/>
            <a:lstStyle/>
            <a:p>
              <a:endParaRPr lang="en-GB"/>
            </a:p>
          </p:txBody>
        </p:sp>
        <p:sp>
          <p:nvSpPr>
            <p:cNvPr id="8" name="TextBox 8"/>
            <p:cNvSpPr txBox="1"/>
            <p:nvPr/>
          </p:nvSpPr>
          <p:spPr>
            <a:xfrm>
              <a:off x="0" y="-38100"/>
              <a:ext cx="4816593" cy="24651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630016" y="939943"/>
            <a:ext cx="3317432" cy="2886165"/>
          </a:xfrm>
          <a:custGeom>
            <a:avLst/>
            <a:gdLst/>
            <a:ahLst/>
            <a:cxnLst/>
            <a:rect l="l" t="t" r="r" b="b"/>
            <a:pathLst>
              <a:path w="3317432" h="2886165">
                <a:moveTo>
                  <a:pt x="0" y="0"/>
                </a:moveTo>
                <a:lnTo>
                  <a:pt x="3317432" y="0"/>
                </a:lnTo>
                <a:lnTo>
                  <a:pt x="3317432" y="2886165"/>
                </a:lnTo>
                <a:lnTo>
                  <a:pt x="0" y="2886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a:off x="15601847" y="1028700"/>
            <a:ext cx="3317432" cy="2886165"/>
          </a:xfrm>
          <a:custGeom>
            <a:avLst/>
            <a:gdLst/>
            <a:ahLst/>
            <a:cxnLst/>
            <a:rect l="l" t="t" r="r" b="b"/>
            <a:pathLst>
              <a:path w="3317432" h="2886165">
                <a:moveTo>
                  <a:pt x="0" y="0"/>
                </a:moveTo>
                <a:lnTo>
                  <a:pt x="3317432" y="0"/>
                </a:lnTo>
                <a:lnTo>
                  <a:pt x="3317432" y="2886165"/>
                </a:lnTo>
                <a:lnTo>
                  <a:pt x="0" y="288616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11" name="Freeform 11"/>
          <p:cNvSpPr/>
          <p:nvPr/>
        </p:nvSpPr>
        <p:spPr>
          <a:xfrm>
            <a:off x="1028701" y="619184"/>
            <a:ext cx="1421484" cy="1368179"/>
          </a:xfrm>
          <a:custGeom>
            <a:avLst/>
            <a:gdLst/>
            <a:ahLst/>
            <a:cxnLst/>
            <a:rect l="l" t="t" r="r" b="b"/>
            <a:pathLst>
              <a:path w="1421484" h="1368178">
                <a:moveTo>
                  <a:pt x="0" y="0"/>
                </a:moveTo>
                <a:lnTo>
                  <a:pt x="1421484" y="0"/>
                </a:lnTo>
                <a:lnTo>
                  <a:pt x="1421484" y="1368178"/>
                </a:lnTo>
                <a:lnTo>
                  <a:pt x="0" y="1368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Freeform 12"/>
          <p:cNvSpPr/>
          <p:nvPr/>
        </p:nvSpPr>
        <p:spPr>
          <a:xfrm>
            <a:off x="15272569" y="2778688"/>
            <a:ext cx="1421484" cy="1368179"/>
          </a:xfrm>
          <a:custGeom>
            <a:avLst/>
            <a:gdLst/>
            <a:ahLst/>
            <a:cxnLst/>
            <a:rect l="l" t="t" r="r" b="b"/>
            <a:pathLst>
              <a:path w="1421484" h="1368178">
                <a:moveTo>
                  <a:pt x="0" y="0"/>
                </a:moveTo>
                <a:lnTo>
                  <a:pt x="1421484" y="0"/>
                </a:lnTo>
                <a:lnTo>
                  <a:pt x="1421484" y="1368179"/>
                </a:lnTo>
                <a:lnTo>
                  <a:pt x="0" y="136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224154" y="8194816"/>
            <a:ext cx="1609095" cy="1580936"/>
          </a:xfrm>
          <a:custGeom>
            <a:avLst/>
            <a:gdLst/>
            <a:ahLst/>
            <a:cxnLst/>
            <a:rect l="l" t="t" r="r" b="b"/>
            <a:pathLst>
              <a:path w="1609095" h="1580936">
                <a:moveTo>
                  <a:pt x="0" y="0"/>
                </a:moveTo>
                <a:lnTo>
                  <a:pt x="1609096" y="0"/>
                </a:lnTo>
                <a:lnTo>
                  <a:pt x="1609096" y="1580936"/>
                </a:lnTo>
                <a:lnTo>
                  <a:pt x="0" y="15809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14"/>
          <p:cNvSpPr/>
          <p:nvPr/>
        </p:nvSpPr>
        <p:spPr>
          <a:xfrm>
            <a:off x="16456017" y="8194816"/>
            <a:ext cx="1609095" cy="1580936"/>
          </a:xfrm>
          <a:custGeom>
            <a:avLst/>
            <a:gdLst/>
            <a:ahLst/>
            <a:cxnLst/>
            <a:rect l="l" t="t" r="r" b="b"/>
            <a:pathLst>
              <a:path w="1609095" h="1580936">
                <a:moveTo>
                  <a:pt x="0" y="0"/>
                </a:moveTo>
                <a:lnTo>
                  <a:pt x="1609096" y="0"/>
                </a:lnTo>
                <a:lnTo>
                  <a:pt x="1609096" y="1580936"/>
                </a:lnTo>
                <a:lnTo>
                  <a:pt x="0" y="15809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TextBox 15"/>
          <p:cNvSpPr txBox="1"/>
          <p:nvPr/>
        </p:nvSpPr>
        <p:spPr>
          <a:xfrm>
            <a:off x="4301935" y="3704224"/>
            <a:ext cx="9684131" cy="1038746"/>
          </a:xfrm>
          <a:prstGeom prst="rect">
            <a:avLst/>
          </a:prstGeom>
        </p:spPr>
        <p:txBody>
          <a:bodyPr lIns="0" tIns="0" rIns="0" bIns="0" rtlCol="0" anchor="t">
            <a:spAutoFit/>
          </a:bodyPr>
          <a:lstStyle/>
          <a:p>
            <a:pPr algn="ctr">
              <a:lnSpc>
                <a:spcPts val="8080"/>
              </a:lnSpc>
            </a:pPr>
            <a:r>
              <a:rPr lang="en-US" sz="8000">
                <a:solidFill>
                  <a:srgbClr val="FCB0D7"/>
                </a:solidFill>
                <a:latin typeface="Fredoka"/>
                <a:ea typeface="Fredoka"/>
                <a:cs typeface="Fredoka"/>
                <a:sym typeface="Fredoka"/>
              </a:rPr>
              <a:t>INTRODUCTION</a:t>
            </a:r>
          </a:p>
        </p:txBody>
      </p:sp>
      <p:sp>
        <p:nvSpPr>
          <p:cNvPr id="16" name="TextBox 16"/>
          <p:cNvSpPr txBox="1"/>
          <p:nvPr/>
        </p:nvSpPr>
        <p:spPr>
          <a:xfrm>
            <a:off x="2330553" y="5010545"/>
            <a:ext cx="14125465" cy="3645422"/>
          </a:xfrm>
          <a:prstGeom prst="rect">
            <a:avLst/>
          </a:prstGeom>
        </p:spPr>
        <p:txBody>
          <a:bodyPr lIns="0" tIns="0" rIns="0" bIns="0" rtlCol="0" anchor="t">
            <a:spAutoFit/>
          </a:bodyPr>
          <a:lstStyle/>
          <a:p>
            <a:pPr algn="ctr">
              <a:lnSpc>
                <a:spcPts val="5761"/>
              </a:lnSpc>
            </a:pPr>
            <a:r>
              <a:rPr lang="en-US" sz="4115" b="1">
                <a:solidFill>
                  <a:srgbClr val="000000"/>
                </a:solidFill>
                <a:latin typeface="Lato Bold"/>
                <a:ea typeface="Lato Bold"/>
                <a:cs typeface="Lato Bold"/>
                <a:sym typeface="Lato Bold"/>
              </a:rPr>
              <a:t>Meta skills are:</a:t>
            </a:r>
          </a:p>
          <a:p>
            <a:pPr algn="ctr">
              <a:lnSpc>
                <a:spcPts val="5761"/>
              </a:lnSpc>
            </a:pPr>
            <a:r>
              <a:rPr lang="en-US" sz="4115" b="1">
                <a:solidFill>
                  <a:srgbClr val="000000"/>
                </a:solidFill>
                <a:latin typeface="Lato Bold"/>
                <a:ea typeface="Lato Bold"/>
                <a:cs typeface="Lato Bold"/>
                <a:sym typeface="Lato Bold"/>
              </a:rPr>
              <a:t> •Skills that everyone has to some level</a:t>
            </a:r>
          </a:p>
          <a:p>
            <a:pPr algn="ctr">
              <a:lnSpc>
                <a:spcPts val="5761"/>
              </a:lnSpc>
            </a:pPr>
            <a:r>
              <a:rPr lang="en-US" sz="4115" b="1">
                <a:solidFill>
                  <a:srgbClr val="000000"/>
                </a:solidFill>
                <a:latin typeface="Lato Bold"/>
                <a:ea typeface="Lato Bold"/>
                <a:cs typeface="Lato Bold"/>
                <a:sym typeface="Lato Bold"/>
              </a:rPr>
              <a:t>•Skills that can be learnt in one place and applied in others</a:t>
            </a:r>
          </a:p>
          <a:p>
            <a:pPr algn="ctr">
              <a:lnSpc>
                <a:spcPts val="5761"/>
              </a:lnSpc>
            </a:pPr>
            <a:r>
              <a:rPr lang="en-US" sz="4115" b="1">
                <a:solidFill>
                  <a:srgbClr val="000000"/>
                </a:solidFill>
                <a:latin typeface="Lato Bold"/>
                <a:ea typeface="Lato Bold"/>
                <a:cs typeface="Lato Bold"/>
                <a:sym typeface="Lato Bold"/>
              </a:rPr>
              <a:t>•Skills that help us in our lives, friendships, and future jobs</a:t>
            </a:r>
          </a:p>
          <a:p>
            <a:pPr algn="ctr">
              <a:lnSpc>
                <a:spcPts val="5761"/>
              </a:lnSpc>
            </a:pPr>
            <a:endParaRPr lang="en-US" sz="4115" b="1">
              <a:solidFill>
                <a:srgbClr val="000000"/>
              </a:solidFill>
              <a:latin typeface="Lato Bold"/>
              <a:ea typeface="Lato Bold"/>
              <a:cs typeface="Lato Bold"/>
              <a:sym typeface="Lato Bold"/>
            </a:endParaRPr>
          </a:p>
        </p:txBody>
      </p:sp>
      <p:sp>
        <p:nvSpPr>
          <p:cNvPr id="17" name="AutoShape 17"/>
          <p:cNvSpPr/>
          <p:nvPr/>
        </p:nvSpPr>
        <p:spPr>
          <a:xfrm>
            <a:off x="7356600" y="8966235"/>
            <a:ext cx="3574800" cy="0"/>
          </a:xfrm>
          <a:prstGeom prst="line">
            <a:avLst/>
          </a:prstGeom>
          <a:ln w="76200" cap="rnd">
            <a:solidFill>
              <a:srgbClr val="564159"/>
            </a:solidFill>
            <a:prstDash val="sysDash"/>
            <a:headEnd type="none" w="sm" len="sm"/>
            <a:tailEnd type="none" w="sm" len="sm"/>
          </a:ln>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2277922" y="-2078378"/>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4482627" y="-2476365"/>
            <a:ext cx="6344010" cy="7138126"/>
          </a:xfrm>
          <a:custGeom>
            <a:avLst/>
            <a:gdLst/>
            <a:ahLst/>
            <a:cxnLst/>
            <a:rect l="l" t="t" r="r" b="b"/>
            <a:pathLst>
              <a:path w="6344010" h="7138126">
                <a:moveTo>
                  <a:pt x="0" y="0"/>
                </a:moveTo>
                <a:lnTo>
                  <a:pt x="6344010" y="0"/>
                </a:lnTo>
                <a:lnTo>
                  <a:pt x="6344010" y="7138127"/>
                </a:lnTo>
                <a:lnTo>
                  <a:pt x="0" y="71381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2760153" y="6284935"/>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199259" y="6506149"/>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8674527" y="921702"/>
            <a:ext cx="8584773" cy="8272600"/>
          </a:xfrm>
          <a:custGeom>
            <a:avLst/>
            <a:gdLst/>
            <a:ahLst/>
            <a:cxnLst/>
            <a:rect l="l" t="t" r="r" b="b"/>
            <a:pathLst>
              <a:path w="8584773" h="8272600">
                <a:moveTo>
                  <a:pt x="0" y="0"/>
                </a:moveTo>
                <a:lnTo>
                  <a:pt x="8584773" y="0"/>
                </a:lnTo>
                <a:lnTo>
                  <a:pt x="8584773" y="8272599"/>
                </a:lnTo>
                <a:lnTo>
                  <a:pt x="0" y="827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9827407" y="2633656"/>
            <a:ext cx="6279013" cy="353194"/>
          </a:xfrm>
          <a:custGeom>
            <a:avLst/>
            <a:gdLst/>
            <a:ahLst/>
            <a:cxnLst/>
            <a:rect l="l" t="t" r="r" b="b"/>
            <a:pathLst>
              <a:path w="6279013" h="353194">
                <a:moveTo>
                  <a:pt x="0" y="0"/>
                </a:moveTo>
                <a:lnTo>
                  <a:pt x="6279013" y="0"/>
                </a:lnTo>
                <a:lnTo>
                  <a:pt x="6279013" y="353194"/>
                </a:lnTo>
                <a:lnTo>
                  <a:pt x="0" y="353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1972746" y="5193461"/>
            <a:ext cx="8697067" cy="8229600"/>
          </a:xfrm>
          <a:custGeom>
            <a:avLst/>
            <a:gdLst/>
            <a:ahLst/>
            <a:cxnLst/>
            <a:rect l="l" t="t" r="r" b="b"/>
            <a:pathLst>
              <a:path w="8697067" h="8229600">
                <a:moveTo>
                  <a:pt x="0" y="0"/>
                </a:moveTo>
                <a:lnTo>
                  <a:pt x="8697067" y="0"/>
                </a:lnTo>
                <a:lnTo>
                  <a:pt x="8697067" y="8229600"/>
                </a:lnTo>
                <a:lnTo>
                  <a:pt x="0" y="8229600"/>
                </a:lnTo>
                <a:lnTo>
                  <a:pt x="0" y="0"/>
                </a:lnTo>
                <a:close/>
              </a:path>
            </a:pathLst>
          </a:custGeom>
          <a:blipFill>
            <a:blip r:embed="rId10"/>
            <a:stretch>
              <a:fillRect/>
            </a:stretch>
          </a:blipFill>
        </p:spPr>
        <p:txBody>
          <a:bodyPr/>
          <a:lstStyle/>
          <a:p>
            <a:endParaRPr lang="en-GB"/>
          </a:p>
        </p:txBody>
      </p:sp>
      <p:sp>
        <p:nvSpPr>
          <p:cNvPr id="11" name="Freeform 11"/>
          <p:cNvSpPr/>
          <p:nvPr/>
        </p:nvSpPr>
        <p:spPr>
          <a:xfrm>
            <a:off x="10791515" y="7943595"/>
            <a:ext cx="7382224" cy="2131617"/>
          </a:xfrm>
          <a:custGeom>
            <a:avLst/>
            <a:gdLst/>
            <a:ahLst/>
            <a:cxnLst/>
            <a:rect l="l" t="t" r="r" b="b"/>
            <a:pathLst>
              <a:path w="7382224" h="2131617">
                <a:moveTo>
                  <a:pt x="0" y="0"/>
                </a:moveTo>
                <a:lnTo>
                  <a:pt x="7382224" y="0"/>
                </a:lnTo>
                <a:lnTo>
                  <a:pt x="7382224" y="2131617"/>
                </a:lnTo>
                <a:lnTo>
                  <a:pt x="0" y="2131617"/>
                </a:lnTo>
                <a:lnTo>
                  <a:pt x="0" y="0"/>
                </a:lnTo>
                <a:close/>
              </a:path>
            </a:pathLst>
          </a:custGeom>
          <a:blipFill>
            <a:blip r:embed="rId11"/>
            <a:stretch>
              <a:fillRect/>
            </a:stretch>
          </a:blipFill>
        </p:spPr>
        <p:txBody>
          <a:bodyPr/>
          <a:lstStyle/>
          <a:p>
            <a:endParaRPr lang="en-GB"/>
          </a:p>
        </p:txBody>
      </p:sp>
      <p:sp>
        <p:nvSpPr>
          <p:cNvPr id="12" name="Freeform 12"/>
          <p:cNvSpPr/>
          <p:nvPr/>
        </p:nvSpPr>
        <p:spPr>
          <a:xfrm>
            <a:off x="-545211" y="6284935"/>
            <a:ext cx="3147822" cy="4114800"/>
          </a:xfrm>
          <a:custGeom>
            <a:avLst/>
            <a:gdLst/>
            <a:ahLst/>
            <a:cxnLst/>
            <a:rect l="l" t="t" r="r" b="b"/>
            <a:pathLst>
              <a:path w="3147822" h="4114800">
                <a:moveTo>
                  <a:pt x="0" y="0"/>
                </a:moveTo>
                <a:lnTo>
                  <a:pt x="3147822" y="0"/>
                </a:lnTo>
                <a:lnTo>
                  <a:pt x="314782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Freeform 13"/>
          <p:cNvSpPr/>
          <p:nvPr/>
        </p:nvSpPr>
        <p:spPr>
          <a:xfrm rot="3774041">
            <a:off x="-707018" y="-2624115"/>
            <a:ext cx="5359527" cy="8229600"/>
          </a:xfrm>
          <a:custGeom>
            <a:avLst/>
            <a:gdLst/>
            <a:ahLst/>
            <a:cxnLst/>
            <a:rect l="l" t="t" r="r" b="b"/>
            <a:pathLst>
              <a:path w="5359527" h="8229600">
                <a:moveTo>
                  <a:pt x="0" y="0"/>
                </a:moveTo>
                <a:lnTo>
                  <a:pt x="5359527" y="0"/>
                </a:lnTo>
                <a:lnTo>
                  <a:pt x="5359527" y="8229600"/>
                </a:lnTo>
                <a:lnTo>
                  <a:pt x="0" y="8229600"/>
                </a:lnTo>
                <a:lnTo>
                  <a:pt x="0" y="0"/>
                </a:lnTo>
                <a:close/>
              </a:path>
            </a:pathLst>
          </a:custGeom>
          <a:blipFill>
            <a:blip r:embed="rId14"/>
            <a:stretch>
              <a:fillRect/>
            </a:stretch>
          </a:blipFill>
        </p:spPr>
        <p:txBody>
          <a:bodyPr/>
          <a:lstStyle/>
          <a:p>
            <a:endParaRPr lang="en-GB"/>
          </a:p>
        </p:txBody>
      </p:sp>
      <p:sp>
        <p:nvSpPr>
          <p:cNvPr id="14" name="Freeform 14"/>
          <p:cNvSpPr/>
          <p:nvPr/>
        </p:nvSpPr>
        <p:spPr>
          <a:xfrm>
            <a:off x="14620685" y="-566715"/>
            <a:ext cx="3667315" cy="4114800"/>
          </a:xfrm>
          <a:custGeom>
            <a:avLst/>
            <a:gdLst/>
            <a:ahLst/>
            <a:cxnLst/>
            <a:rect l="l" t="t" r="r" b="b"/>
            <a:pathLst>
              <a:path w="3667315" h="4114800">
                <a:moveTo>
                  <a:pt x="0" y="0"/>
                </a:moveTo>
                <a:lnTo>
                  <a:pt x="3667315" y="0"/>
                </a:lnTo>
                <a:lnTo>
                  <a:pt x="3667315"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Freeform 15"/>
          <p:cNvSpPr/>
          <p:nvPr/>
        </p:nvSpPr>
        <p:spPr>
          <a:xfrm>
            <a:off x="7639038" y="-109501"/>
            <a:ext cx="2116245" cy="3200371"/>
          </a:xfrm>
          <a:custGeom>
            <a:avLst/>
            <a:gdLst/>
            <a:ahLst/>
            <a:cxnLst/>
            <a:rect l="l" t="t" r="r" b="b"/>
            <a:pathLst>
              <a:path w="2116245" h="3200371">
                <a:moveTo>
                  <a:pt x="0" y="0"/>
                </a:moveTo>
                <a:lnTo>
                  <a:pt x="2116245" y="0"/>
                </a:lnTo>
                <a:lnTo>
                  <a:pt x="2116245" y="3200371"/>
                </a:lnTo>
                <a:lnTo>
                  <a:pt x="0" y="320037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6" name="Freeform 16"/>
          <p:cNvSpPr/>
          <p:nvPr/>
        </p:nvSpPr>
        <p:spPr>
          <a:xfrm>
            <a:off x="4116031" y="21701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7" name="TextBox 17"/>
          <p:cNvSpPr txBox="1"/>
          <p:nvPr/>
        </p:nvSpPr>
        <p:spPr>
          <a:xfrm>
            <a:off x="9755283" y="1538310"/>
            <a:ext cx="6423261" cy="1095346"/>
          </a:xfrm>
          <a:prstGeom prst="rect">
            <a:avLst/>
          </a:prstGeom>
        </p:spPr>
        <p:txBody>
          <a:bodyPr lIns="0" tIns="0" rIns="0" bIns="0" rtlCol="0" anchor="t">
            <a:spAutoFit/>
          </a:bodyPr>
          <a:lstStyle/>
          <a:p>
            <a:pPr algn="ctr">
              <a:lnSpc>
                <a:spcPts val="8400"/>
              </a:lnSpc>
            </a:pPr>
            <a:r>
              <a:rPr lang="en-US" sz="7500">
                <a:solidFill>
                  <a:srgbClr val="2B3004"/>
                </a:solidFill>
                <a:latin typeface="Lilita One"/>
                <a:ea typeface="Lilita One"/>
                <a:cs typeface="Lilita One"/>
                <a:sym typeface="Lilita One"/>
              </a:rPr>
              <a:t>Areas of Work</a:t>
            </a:r>
          </a:p>
        </p:txBody>
      </p:sp>
      <p:sp>
        <p:nvSpPr>
          <p:cNvPr id="18" name="TextBox 18"/>
          <p:cNvSpPr txBox="1"/>
          <p:nvPr/>
        </p:nvSpPr>
        <p:spPr>
          <a:xfrm>
            <a:off x="9744251" y="3659296"/>
            <a:ext cx="6445325" cy="3702050"/>
          </a:xfrm>
          <a:prstGeom prst="rect">
            <a:avLst/>
          </a:prstGeom>
        </p:spPr>
        <p:txBody>
          <a:bodyPr lIns="0" tIns="0" rIns="0" bIns="0" rtlCol="0" anchor="t">
            <a:spAutoFit/>
          </a:bodyPr>
          <a:lstStyle/>
          <a:p>
            <a:pPr algn="l">
              <a:lnSpc>
                <a:spcPts val="5949"/>
              </a:lnSpc>
            </a:pPr>
            <a:r>
              <a:rPr lang="en-US" sz="3499">
                <a:solidFill>
                  <a:srgbClr val="2B3004"/>
                </a:solidFill>
                <a:latin typeface="Canva Sans"/>
                <a:ea typeface="Canva Sans"/>
                <a:cs typeface="Canva Sans"/>
                <a:sym typeface="Canva Sans"/>
              </a:rPr>
              <a:t>Working with water is more than whales and SCUBA diving! What other jobs or hobbies rely on water? Let’s brainstorm!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11677823" y="-2540363"/>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5" name="Freeform 5"/>
          <p:cNvSpPr/>
          <p:nvPr/>
        </p:nvSpPr>
        <p:spPr>
          <a:xfrm>
            <a:off x="-2873848" y="-1994626"/>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298157" y="7844684"/>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0800000">
            <a:off x="12251460" y="6214522"/>
            <a:ext cx="7266109" cy="8175650"/>
          </a:xfrm>
          <a:custGeom>
            <a:avLst/>
            <a:gdLst/>
            <a:ahLst/>
            <a:cxnLst/>
            <a:rect l="l" t="t" r="r" b="b"/>
            <a:pathLst>
              <a:path w="7266109" h="8175650">
                <a:moveTo>
                  <a:pt x="0" y="0"/>
                </a:moveTo>
                <a:lnTo>
                  <a:pt x="7266109" y="0"/>
                </a:lnTo>
                <a:lnTo>
                  <a:pt x="7266109" y="8175650"/>
                </a:lnTo>
                <a:lnTo>
                  <a:pt x="0" y="8175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215211" y="0"/>
            <a:ext cx="7938190" cy="7327932"/>
          </a:xfrm>
          <a:custGeom>
            <a:avLst/>
            <a:gdLst/>
            <a:ahLst/>
            <a:cxnLst/>
            <a:rect l="l" t="t" r="r" b="b"/>
            <a:pathLst>
              <a:path w="8584773" h="8272600">
                <a:moveTo>
                  <a:pt x="0" y="0"/>
                </a:moveTo>
                <a:lnTo>
                  <a:pt x="8584773" y="0"/>
                </a:lnTo>
                <a:lnTo>
                  <a:pt x="8584773" y="8272600"/>
                </a:lnTo>
                <a:lnTo>
                  <a:pt x="0" y="8272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890830" y="1764813"/>
            <a:ext cx="6279013" cy="353194"/>
          </a:xfrm>
          <a:custGeom>
            <a:avLst/>
            <a:gdLst/>
            <a:ahLst/>
            <a:cxnLst/>
            <a:rect l="l" t="t" r="r" b="b"/>
            <a:pathLst>
              <a:path w="6279013" h="353194">
                <a:moveTo>
                  <a:pt x="0" y="0"/>
                </a:moveTo>
                <a:lnTo>
                  <a:pt x="6279013" y="0"/>
                </a:lnTo>
                <a:lnTo>
                  <a:pt x="6279013" y="353195"/>
                </a:lnTo>
                <a:lnTo>
                  <a:pt x="0" y="353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1"/>
          <p:cNvSpPr txBox="1"/>
          <p:nvPr/>
        </p:nvSpPr>
        <p:spPr>
          <a:xfrm>
            <a:off x="890830" y="604962"/>
            <a:ext cx="6423261" cy="1095379"/>
          </a:xfrm>
          <a:prstGeom prst="rect">
            <a:avLst/>
          </a:prstGeom>
        </p:spPr>
        <p:txBody>
          <a:bodyPr lIns="0" tIns="0" rIns="0" bIns="0" rtlCol="0" anchor="t">
            <a:spAutoFit/>
          </a:bodyPr>
          <a:lstStyle/>
          <a:p>
            <a:pPr algn="ctr">
              <a:lnSpc>
                <a:spcPts val="8400"/>
              </a:lnSpc>
            </a:pPr>
            <a:r>
              <a:rPr lang="en-US" sz="7500" dirty="0">
                <a:solidFill>
                  <a:srgbClr val="2B3004"/>
                </a:solidFill>
                <a:latin typeface="Lilita One"/>
                <a:ea typeface="Lilita One"/>
                <a:cs typeface="Lilita One"/>
                <a:sym typeface="Lilita One"/>
              </a:rPr>
              <a:t>Quiz Time!</a:t>
            </a:r>
          </a:p>
        </p:txBody>
      </p:sp>
      <p:sp>
        <p:nvSpPr>
          <p:cNvPr id="12" name="TextBox 12"/>
          <p:cNvSpPr txBox="1"/>
          <p:nvPr/>
        </p:nvSpPr>
        <p:spPr>
          <a:xfrm>
            <a:off x="1234509" y="2468788"/>
            <a:ext cx="6170783" cy="1444625"/>
          </a:xfrm>
          <a:prstGeom prst="rect">
            <a:avLst/>
          </a:prstGeom>
        </p:spPr>
        <p:txBody>
          <a:bodyPr lIns="0" tIns="0" rIns="0" bIns="0" rtlCol="0" anchor="t">
            <a:spAutoFit/>
          </a:bodyPr>
          <a:lstStyle/>
          <a:p>
            <a:pPr algn="l">
              <a:lnSpc>
                <a:spcPts val="5949"/>
              </a:lnSpc>
            </a:pPr>
            <a:r>
              <a:rPr lang="en-US" sz="3499" dirty="0">
                <a:solidFill>
                  <a:srgbClr val="2B3004"/>
                </a:solidFill>
                <a:latin typeface="Canva Sans"/>
                <a:ea typeface="Canva Sans"/>
                <a:cs typeface="Canva Sans"/>
                <a:sym typeface="Canva Sans"/>
              </a:rPr>
              <a:t>https://m3ybf0ex.forms.app/personality-quiz  </a:t>
            </a:r>
          </a:p>
        </p:txBody>
      </p:sp>
      <p:pic>
        <p:nvPicPr>
          <p:cNvPr id="13" name="Picture 12" descr="A qr code on a white background&#10;&#10;AI-generated content may be incorrect.">
            <a:extLst>
              <a:ext uri="{FF2B5EF4-FFF2-40B4-BE49-F238E27FC236}">
                <a16:creationId xmlns:a16="http://schemas.microsoft.com/office/drawing/2014/main" id="{72E126E9-3A52-09A0-0B77-11E892ED63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4626" y="3989871"/>
            <a:ext cx="2857500" cy="2857500"/>
          </a:xfrm>
          <a:prstGeom prst="rect">
            <a:avLst/>
          </a:prstGeom>
        </p:spPr>
      </p:pic>
      <p:pic>
        <p:nvPicPr>
          <p:cNvPr id="3" name="Picture 2">
            <a:extLst>
              <a:ext uri="{FF2B5EF4-FFF2-40B4-BE49-F238E27FC236}">
                <a16:creationId xmlns:a16="http://schemas.microsoft.com/office/drawing/2014/main" id="{1B1EAE6D-FA8C-21AE-278F-52C28241341A}"/>
              </a:ext>
            </a:extLst>
          </p:cNvPr>
          <p:cNvPicPr>
            <a:picLocks noChangeAspect="1"/>
          </p:cNvPicPr>
          <p:nvPr/>
        </p:nvPicPr>
        <p:blipFill>
          <a:blip r:embed="rId11"/>
          <a:stretch>
            <a:fillRect/>
          </a:stretch>
        </p:blipFill>
        <p:spPr>
          <a:xfrm>
            <a:off x="5638800" y="5698969"/>
            <a:ext cx="12917703" cy="4467849"/>
          </a:xfrm>
          <a:prstGeom prst="rect">
            <a:avLst/>
          </a:prstGeom>
        </p:spPr>
      </p:pic>
      <p:cxnSp>
        <p:nvCxnSpPr>
          <p:cNvPr id="15" name="Straight Arrow Connector 14">
            <a:extLst>
              <a:ext uri="{FF2B5EF4-FFF2-40B4-BE49-F238E27FC236}">
                <a16:creationId xmlns:a16="http://schemas.microsoft.com/office/drawing/2014/main" id="{0AA08394-CE2F-2F4A-43FB-FED97182DCA3}"/>
              </a:ext>
            </a:extLst>
          </p:cNvPr>
          <p:cNvCxnSpPr>
            <a:cxnSpLocks/>
          </p:cNvCxnSpPr>
          <p:nvPr/>
        </p:nvCxnSpPr>
        <p:spPr>
          <a:xfrm>
            <a:off x="5867400" y="3663966"/>
            <a:ext cx="1700821" cy="2420925"/>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7" name="TextBox 12">
            <a:extLst>
              <a:ext uri="{FF2B5EF4-FFF2-40B4-BE49-F238E27FC236}">
                <a16:creationId xmlns:a16="http://schemas.microsoft.com/office/drawing/2014/main" id="{C1E3B378-A141-4D23-3B93-4CF666BC2D7F}"/>
              </a:ext>
            </a:extLst>
          </p:cNvPr>
          <p:cNvSpPr txBox="1"/>
          <p:nvPr/>
        </p:nvSpPr>
        <p:spPr>
          <a:xfrm>
            <a:off x="8839200" y="2941653"/>
            <a:ext cx="9233589" cy="2196499"/>
          </a:xfrm>
          <a:prstGeom prst="rect">
            <a:avLst/>
          </a:prstGeom>
        </p:spPr>
        <p:txBody>
          <a:bodyPr wrap="square" lIns="0" tIns="0" rIns="0" bIns="0" rtlCol="0" anchor="t">
            <a:spAutoFit/>
          </a:bodyPr>
          <a:lstStyle/>
          <a:p>
            <a:pPr algn="l">
              <a:lnSpc>
                <a:spcPts val="5949"/>
              </a:lnSpc>
            </a:pPr>
            <a:r>
              <a:rPr lang="en-US" sz="3499" dirty="0">
                <a:solidFill>
                  <a:srgbClr val="2B3004"/>
                </a:solidFill>
                <a:latin typeface="Canva Sans"/>
                <a:ea typeface="Canva Sans"/>
                <a:cs typeface="Canva Sans"/>
                <a:sym typeface="Canva Sans"/>
              </a:rPr>
              <a:t>Type this web address into the </a:t>
            </a:r>
            <a:r>
              <a:rPr lang="en-US" sz="3600" b="1" dirty="0">
                <a:solidFill>
                  <a:srgbClr val="2B3004"/>
                </a:solidFill>
                <a:latin typeface="Canva Sans"/>
                <a:ea typeface="Canva Sans"/>
                <a:cs typeface="Canva Sans"/>
                <a:sym typeface="Canva Sans"/>
              </a:rPr>
              <a:t>TOP SEARCH BAR</a:t>
            </a:r>
            <a:r>
              <a:rPr lang="en-US" sz="3499" dirty="0">
                <a:solidFill>
                  <a:srgbClr val="2B3004"/>
                </a:solidFill>
                <a:latin typeface="Canva Sans"/>
                <a:ea typeface="Canva Sans"/>
                <a:cs typeface="Canva Sans"/>
                <a:sym typeface="Canva Sans"/>
              </a:rPr>
              <a:t>. You’ll find it at the very top of the screen, no matter what.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1786752" y="-3584410"/>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6331341" y="-2676834"/>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2412741" y="5689237"/>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2865415" y="5988339"/>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6071802" y="3375277"/>
            <a:ext cx="6279013" cy="353194"/>
          </a:xfrm>
          <a:custGeom>
            <a:avLst/>
            <a:gdLst/>
            <a:ahLst/>
            <a:cxnLst/>
            <a:rect l="l" t="t" r="r" b="b"/>
            <a:pathLst>
              <a:path w="6279013" h="353194">
                <a:moveTo>
                  <a:pt x="0" y="0"/>
                </a:moveTo>
                <a:lnTo>
                  <a:pt x="6279013" y="0"/>
                </a:lnTo>
                <a:lnTo>
                  <a:pt x="6279013" y="353194"/>
                </a:lnTo>
                <a:lnTo>
                  <a:pt x="0" y="353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871154" y="6423949"/>
            <a:ext cx="3848100" cy="1728147"/>
          </a:xfrm>
          <a:custGeom>
            <a:avLst/>
            <a:gdLst/>
            <a:ahLst/>
            <a:cxnLst/>
            <a:rect l="l" t="t" r="r" b="b"/>
            <a:pathLst>
              <a:path w="3848100" h="1728147">
                <a:moveTo>
                  <a:pt x="0" y="0"/>
                </a:moveTo>
                <a:lnTo>
                  <a:pt x="3848100" y="0"/>
                </a:lnTo>
                <a:lnTo>
                  <a:pt x="3848100" y="1728147"/>
                </a:lnTo>
                <a:lnTo>
                  <a:pt x="0" y="1728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5043527" y="6423949"/>
            <a:ext cx="3848100" cy="1728147"/>
          </a:xfrm>
          <a:custGeom>
            <a:avLst/>
            <a:gdLst/>
            <a:ahLst/>
            <a:cxnLst/>
            <a:rect l="l" t="t" r="r" b="b"/>
            <a:pathLst>
              <a:path w="3848100" h="1728147">
                <a:moveTo>
                  <a:pt x="0" y="0"/>
                </a:moveTo>
                <a:lnTo>
                  <a:pt x="3848100" y="0"/>
                </a:lnTo>
                <a:lnTo>
                  <a:pt x="3848100" y="1728147"/>
                </a:lnTo>
                <a:lnTo>
                  <a:pt x="0" y="1728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9215899" y="6423949"/>
            <a:ext cx="3848100" cy="1728147"/>
          </a:xfrm>
          <a:custGeom>
            <a:avLst/>
            <a:gdLst/>
            <a:ahLst/>
            <a:cxnLst/>
            <a:rect l="l" t="t" r="r" b="b"/>
            <a:pathLst>
              <a:path w="3848100" h="1728147">
                <a:moveTo>
                  <a:pt x="0" y="0"/>
                </a:moveTo>
                <a:lnTo>
                  <a:pt x="3848100" y="0"/>
                </a:lnTo>
                <a:lnTo>
                  <a:pt x="3848100" y="1728147"/>
                </a:lnTo>
                <a:lnTo>
                  <a:pt x="0" y="1728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a:off x="13388272" y="6423949"/>
            <a:ext cx="3848100" cy="1728147"/>
          </a:xfrm>
          <a:custGeom>
            <a:avLst/>
            <a:gdLst/>
            <a:ahLst/>
            <a:cxnLst/>
            <a:rect l="l" t="t" r="r" b="b"/>
            <a:pathLst>
              <a:path w="3848100" h="1728147">
                <a:moveTo>
                  <a:pt x="0" y="0"/>
                </a:moveTo>
                <a:lnTo>
                  <a:pt x="3848100" y="0"/>
                </a:lnTo>
                <a:lnTo>
                  <a:pt x="3848100" y="1728147"/>
                </a:lnTo>
                <a:lnTo>
                  <a:pt x="0" y="1728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Freeform 13"/>
          <p:cNvSpPr/>
          <p:nvPr/>
        </p:nvSpPr>
        <p:spPr>
          <a:xfrm>
            <a:off x="871154" y="4314657"/>
            <a:ext cx="3848100" cy="1728147"/>
          </a:xfrm>
          <a:custGeom>
            <a:avLst/>
            <a:gdLst/>
            <a:ahLst/>
            <a:cxnLst/>
            <a:rect l="l" t="t" r="r" b="b"/>
            <a:pathLst>
              <a:path w="3848100" h="1728147">
                <a:moveTo>
                  <a:pt x="0" y="0"/>
                </a:moveTo>
                <a:lnTo>
                  <a:pt x="3848100" y="0"/>
                </a:lnTo>
                <a:lnTo>
                  <a:pt x="3848100" y="1728147"/>
                </a:lnTo>
                <a:lnTo>
                  <a:pt x="0" y="1728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4" name="Freeform 14"/>
          <p:cNvSpPr/>
          <p:nvPr/>
        </p:nvSpPr>
        <p:spPr>
          <a:xfrm>
            <a:off x="5043527" y="4314657"/>
            <a:ext cx="3848100" cy="1728147"/>
          </a:xfrm>
          <a:custGeom>
            <a:avLst/>
            <a:gdLst/>
            <a:ahLst/>
            <a:cxnLst/>
            <a:rect l="l" t="t" r="r" b="b"/>
            <a:pathLst>
              <a:path w="3848100" h="1728147">
                <a:moveTo>
                  <a:pt x="0" y="0"/>
                </a:moveTo>
                <a:lnTo>
                  <a:pt x="3848100" y="0"/>
                </a:lnTo>
                <a:lnTo>
                  <a:pt x="3848100" y="1728147"/>
                </a:lnTo>
                <a:lnTo>
                  <a:pt x="0" y="1728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Freeform 15"/>
          <p:cNvSpPr/>
          <p:nvPr/>
        </p:nvSpPr>
        <p:spPr>
          <a:xfrm>
            <a:off x="9215899" y="4314657"/>
            <a:ext cx="3848100" cy="1728147"/>
          </a:xfrm>
          <a:custGeom>
            <a:avLst/>
            <a:gdLst/>
            <a:ahLst/>
            <a:cxnLst/>
            <a:rect l="l" t="t" r="r" b="b"/>
            <a:pathLst>
              <a:path w="3848100" h="1728147">
                <a:moveTo>
                  <a:pt x="0" y="0"/>
                </a:moveTo>
                <a:lnTo>
                  <a:pt x="3848100" y="0"/>
                </a:lnTo>
                <a:lnTo>
                  <a:pt x="3848100" y="1728147"/>
                </a:lnTo>
                <a:lnTo>
                  <a:pt x="0" y="1728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Freeform 16"/>
          <p:cNvSpPr/>
          <p:nvPr/>
        </p:nvSpPr>
        <p:spPr>
          <a:xfrm>
            <a:off x="13388272" y="4314657"/>
            <a:ext cx="3848100" cy="1728147"/>
          </a:xfrm>
          <a:custGeom>
            <a:avLst/>
            <a:gdLst/>
            <a:ahLst/>
            <a:cxnLst/>
            <a:rect l="l" t="t" r="r" b="b"/>
            <a:pathLst>
              <a:path w="3848100" h="1728147">
                <a:moveTo>
                  <a:pt x="0" y="0"/>
                </a:moveTo>
                <a:lnTo>
                  <a:pt x="3848100" y="0"/>
                </a:lnTo>
                <a:lnTo>
                  <a:pt x="3848100" y="1728147"/>
                </a:lnTo>
                <a:lnTo>
                  <a:pt x="0" y="1728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Freeform 17"/>
          <p:cNvSpPr/>
          <p:nvPr/>
        </p:nvSpPr>
        <p:spPr>
          <a:xfrm>
            <a:off x="477728" y="1988882"/>
            <a:ext cx="3620052" cy="2384154"/>
          </a:xfrm>
          <a:custGeom>
            <a:avLst/>
            <a:gdLst/>
            <a:ahLst/>
            <a:cxnLst/>
            <a:rect l="l" t="t" r="r" b="b"/>
            <a:pathLst>
              <a:path w="3620052" h="2384154">
                <a:moveTo>
                  <a:pt x="0" y="0"/>
                </a:moveTo>
                <a:lnTo>
                  <a:pt x="3620051" y="0"/>
                </a:lnTo>
                <a:lnTo>
                  <a:pt x="3620051" y="2384154"/>
                </a:lnTo>
                <a:lnTo>
                  <a:pt x="0" y="2384154"/>
                </a:lnTo>
                <a:lnTo>
                  <a:pt x="0" y="0"/>
                </a:lnTo>
                <a:close/>
              </a:path>
            </a:pathLst>
          </a:custGeom>
          <a:blipFill>
            <a:blip r:embed="rId10">
              <a:extLst>
                <a:ext uri="{96DAC541-7B7A-43D3-8B79-37D633B846F1}">
                  <asvg:svgBlip xmlns:asvg="http://schemas.microsoft.com/office/drawing/2016/SVG/main" r:embed="rId11"/>
                </a:ext>
              </a:extLst>
            </a:blip>
            <a:stretch>
              <a:fillRect t="-95753" r="-7327"/>
            </a:stretch>
          </a:blipFill>
        </p:spPr>
        <p:txBody>
          <a:bodyPr/>
          <a:lstStyle/>
          <a:p>
            <a:endParaRPr lang="en-GB"/>
          </a:p>
        </p:txBody>
      </p:sp>
      <p:sp>
        <p:nvSpPr>
          <p:cNvPr id="18" name="Freeform 18"/>
          <p:cNvSpPr/>
          <p:nvPr/>
        </p:nvSpPr>
        <p:spPr>
          <a:xfrm>
            <a:off x="15336074" y="446596"/>
            <a:ext cx="1990534" cy="4114800"/>
          </a:xfrm>
          <a:custGeom>
            <a:avLst/>
            <a:gdLst/>
            <a:ahLst/>
            <a:cxnLst/>
            <a:rect l="l" t="t" r="r" b="b"/>
            <a:pathLst>
              <a:path w="1990534" h="4114800">
                <a:moveTo>
                  <a:pt x="0" y="0"/>
                </a:moveTo>
                <a:lnTo>
                  <a:pt x="1990535" y="0"/>
                </a:lnTo>
                <a:lnTo>
                  <a:pt x="199053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9" name="TextBox 19"/>
          <p:cNvSpPr txBox="1"/>
          <p:nvPr/>
        </p:nvSpPr>
        <p:spPr>
          <a:xfrm>
            <a:off x="4263313" y="414966"/>
            <a:ext cx="10227059" cy="1597594"/>
          </a:xfrm>
          <a:prstGeom prst="rect">
            <a:avLst/>
          </a:prstGeom>
        </p:spPr>
        <p:txBody>
          <a:bodyPr lIns="0" tIns="0" rIns="0" bIns="0" rtlCol="0" anchor="t">
            <a:spAutoFit/>
          </a:bodyPr>
          <a:lstStyle/>
          <a:p>
            <a:pPr algn="ctr">
              <a:lnSpc>
                <a:spcPts val="12320"/>
              </a:lnSpc>
            </a:pPr>
            <a:r>
              <a:rPr lang="en-US" sz="11000" dirty="0">
                <a:solidFill>
                  <a:srgbClr val="2B3004"/>
                </a:solidFill>
                <a:latin typeface="Lilita One"/>
                <a:ea typeface="Lilita One"/>
                <a:cs typeface="Lilita One"/>
                <a:sym typeface="Lilita One"/>
              </a:rPr>
              <a:t>Career Examples</a:t>
            </a:r>
          </a:p>
        </p:txBody>
      </p:sp>
      <p:sp>
        <p:nvSpPr>
          <p:cNvPr id="20" name="TextBox 20"/>
          <p:cNvSpPr txBox="1"/>
          <p:nvPr/>
        </p:nvSpPr>
        <p:spPr>
          <a:xfrm>
            <a:off x="1127553" y="6592665"/>
            <a:ext cx="3335302" cy="1247775"/>
          </a:xfrm>
          <a:prstGeom prst="rect">
            <a:avLst/>
          </a:prstGeom>
        </p:spPr>
        <p:txBody>
          <a:bodyPr lIns="0" tIns="0" rIns="0" bIns="0" rtlCol="0" anchor="t">
            <a:spAutoFit/>
          </a:bodyPr>
          <a:lstStyle/>
          <a:p>
            <a:pPr algn="ctr">
              <a:lnSpc>
                <a:spcPts val="5100"/>
              </a:lnSpc>
            </a:pPr>
            <a:r>
              <a:rPr lang="en-US" sz="3000">
                <a:solidFill>
                  <a:srgbClr val="2B3004"/>
                </a:solidFill>
                <a:latin typeface="Canva Sans"/>
                <a:ea typeface="Canva Sans"/>
                <a:cs typeface="Canva Sans"/>
                <a:sym typeface="Canva Sans"/>
              </a:rPr>
              <a:t>Power Boat Ecotour Driver</a:t>
            </a:r>
          </a:p>
        </p:txBody>
      </p:sp>
      <p:sp>
        <p:nvSpPr>
          <p:cNvPr id="21" name="TextBox 21"/>
          <p:cNvSpPr txBox="1"/>
          <p:nvPr/>
        </p:nvSpPr>
        <p:spPr>
          <a:xfrm>
            <a:off x="5299926" y="6690504"/>
            <a:ext cx="3335302" cy="1247775"/>
          </a:xfrm>
          <a:prstGeom prst="rect">
            <a:avLst/>
          </a:prstGeom>
        </p:spPr>
        <p:txBody>
          <a:bodyPr lIns="0" tIns="0" rIns="0" bIns="0" rtlCol="0" anchor="t">
            <a:spAutoFit/>
          </a:bodyPr>
          <a:lstStyle/>
          <a:p>
            <a:pPr algn="ctr">
              <a:lnSpc>
                <a:spcPts val="5100"/>
              </a:lnSpc>
            </a:pPr>
            <a:r>
              <a:rPr lang="en-US" sz="3000">
                <a:solidFill>
                  <a:srgbClr val="2B3004"/>
                </a:solidFill>
                <a:latin typeface="Canva Sans"/>
                <a:ea typeface="Canva Sans"/>
                <a:cs typeface="Canva Sans"/>
                <a:sym typeface="Canva Sans"/>
              </a:rPr>
              <a:t>Environmental Artist</a:t>
            </a:r>
          </a:p>
        </p:txBody>
      </p:sp>
      <p:sp>
        <p:nvSpPr>
          <p:cNvPr id="22" name="TextBox 22"/>
          <p:cNvSpPr txBox="1"/>
          <p:nvPr/>
        </p:nvSpPr>
        <p:spPr>
          <a:xfrm>
            <a:off x="9472298" y="6592665"/>
            <a:ext cx="3335302" cy="1247775"/>
          </a:xfrm>
          <a:prstGeom prst="rect">
            <a:avLst/>
          </a:prstGeom>
        </p:spPr>
        <p:txBody>
          <a:bodyPr lIns="0" tIns="0" rIns="0" bIns="0" rtlCol="0" anchor="t">
            <a:spAutoFit/>
          </a:bodyPr>
          <a:lstStyle/>
          <a:p>
            <a:pPr algn="ctr">
              <a:lnSpc>
                <a:spcPts val="5100"/>
              </a:lnSpc>
            </a:pPr>
            <a:r>
              <a:rPr lang="en-US" sz="3000">
                <a:solidFill>
                  <a:srgbClr val="2B3004"/>
                </a:solidFill>
                <a:latin typeface="Canva Sans"/>
                <a:ea typeface="Canva Sans"/>
                <a:cs typeface="Canva Sans"/>
                <a:sym typeface="Canva Sans"/>
              </a:rPr>
              <a:t>SCUBA Diver Instructor</a:t>
            </a:r>
          </a:p>
        </p:txBody>
      </p:sp>
      <p:sp>
        <p:nvSpPr>
          <p:cNvPr id="23" name="TextBox 23"/>
          <p:cNvSpPr txBox="1"/>
          <p:nvPr/>
        </p:nvSpPr>
        <p:spPr>
          <a:xfrm>
            <a:off x="13644671" y="6916531"/>
            <a:ext cx="3335302" cy="600075"/>
          </a:xfrm>
          <a:prstGeom prst="rect">
            <a:avLst/>
          </a:prstGeom>
        </p:spPr>
        <p:txBody>
          <a:bodyPr lIns="0" tIns="0" rIns="0" bIns="0" rtlCol="0" anchor="t">
            <a:spAutoFit/>
          </a:bodyPr>
          <a:lstStyle/>
          <a:p>
            <a:pPr algn="ctr">
              <a:lnSpc>
                <a:spcPts val="5100"/>
              </a:lnSpc>
            </a:pPr>
            <a:r>
              <a:rPr lang="en-US" sz="3000">
                <a:solidFill>
                  <a:srgbClr val="2B3004"/>
                </a:solidFill>
                <a:latin typeface="Canva Sans"/>
                <a:ea typeface="Canva Sans"/>
                <a:cs typeface="Canva Sans"/>
                <a:sym typeface="Canva Sans"/>
              </a:rPr>
              <a:t>Lab Technician</a:t>
            </a:r>
          </a:p>
        </p:txBody>
      </p:sp>
      <p:sp>
        <p:nvSpPr>
          <p:cNvPr id="24" name="TextBox 24"/>
          <p:cNvSpPr txBox="1"/>
          <p:nvPr/>
        </p:nvSpPr>
        <p:spPr>
          <a:xfrm>
            <a:off x="1127553" y="4807239"/>
            <a:ext cx="3335302" cy="600075"/>
          </a:xfrm>
          <a:prstGeom prst="rect">
            <a:avLst/>
          </a:prstGeom>
        </p:spPr>
        <p:txBody>
          <a:bodyPr lIns="0" tIns="0" rIns="0" bIns="0" rtlCol="0" anchor="t">
            <a:spAutoFit/>
          </a:bodyPr>
          <a:lstStyle/>
          <a:p>
            <a:pPr algn="ctr">
              <a:lnSpc>
                <a:spcPts val="5100"/>
              </a:lnSpc>
            </a:pPr>
            <a:r>
              <a:rPr lang="en-US" sz="3000">
                <a:solidFill>
                  <a:srgbClr val="2B3004"/>
                </a:solidFill>
                <a:latin typeface="Canva Sans"/>
                <a:ea typeface="Canva Sans"/>
                <a:cs typeface="Canva Sans"/>
                <a:sym typeface="Canva Sans"/>
              </a:rPr>
              <a:t>Marine Biologist</a:t>
            </a:r>
          </a:p>
        </p:txBody>
      </p:sp>
      <p:sp>
        <p:nvSpPr>
          <p:cNvPr id="25" name="TextBox 25"/>
          <p:cNvSpPr txBox="1"/>
          <p:nvPr/>
        </p:nvSpPr>
        <p:spPr>
          <a:xfrm>
            <a:off x="5299572" y="4483439"/>
            <a:ext cx="3335302" cy="1247775"/>
          </a:xfrm>
          <a:prstGeom prst="rect">
            <a:avLst/>
          </a:prstGeom>
        </p:spPr>
        <p:txBody>
          <a:bodyPr lIns="0" tIns="0" rIns="0" bIns="0" rtlCol="0" anchor="t">
            <a:spAutoFit/>
          </a:bodyPr>
          <a:lstStyle/>
          <a:p>
            <a:pPr algn="ctr">
              <a:lnSpc>
                <a:spcPts val="5100"/>
              </a:lnSpc>
            </a:pPr>
            <a:r>
              <a:rPr lang="en-US" sz="3000">
                <a:solidFill>
                  <a:srgbClr val="2B3004"/>
                </a:solidFill>
                <a:latin typeface="Canva Sans"/>
                <a:ea typeface="Canva Sans"/>
                <a:cs typeface="Canva Sans"/>
                <a:sym typeface="Canva Sans"/>
              </a:rPr>
              <a:t>River Health Officer</a:t>
            </a:r>
          </a:p>
        </p:txBody>
      </p:sp>
      <p:sp>
        <p:nvSpPr>
          <p:cNvPr id="26" name="TextBox 26"/>
          <p:cNvSpPr txBox="1"/>
          <p:nvPr/>
        </p:nvSpPr>
        <p:spPr>
          <a:xfrm>
            <a:off x="9472298" y="4483373"/>
            <a:ext cx="3335302" cy="1247775"/>
          </a:xfrm>
          <a:prstGeom prst="rect">
            <a:avLst/>
          </a:prstGeom>
        </p:spPr>
        <p:txBody>
          <a:bodyPr lIns="0" tIns="0" rIns="0" bIns="0" rtlCol="0" anchor="t">
            <a:spAutoFit/>
          </a:bodyPr>
          <a:lstStyle/>
          <a:p>
            <a:pPr algn="ctr">
              <a:lnSpc>
                <a:spcPts val="5100"/>
              </a:lnSpc>
            </a:pPr>
            <a:r>
              <a:rPr lang="en-US" sz="3000">
                <a:solidFill>
                  <a:srgbClr val="2B3004"/>
                </a:solidFill>
                <a:latin typeface="Canva Sans"/>
                <a:ea typeface="Canva Sans"/>
                <a:cs typeface="Canva Sans"/>
                <a:sym typeface="Canva Sans"/>
              </a:rPr>
              <a:t>Beach School Leader</a:t>
            </a:r>
          </a:p>
        </p:txBody>
      </p:sp>
      <p:sp>
        <p:nvSpPr>
          <p:cNvPr id="27" name="TextBox 27"/>
          <p:cNvSpPr txBox="1"/>
          <p:nvPr/>
        </p:nvSpPr>
        <p:spPr>
          <a:xfrm>
            <a:off x="13644671" y="4483373"/>
            <a:ext cx="3335302" cy="1247775"/>
          </a:xfrm>
          <a:prstGeom prst="rect">
            <a:avLst/>
          </a:prstGeom>
        </p:spPr>
        <p:txBody>
          <a:bodyPr lIns="0" tIns="0" rIns="0" bIns="0" rtlCol="0" anchor="t">
            <a:spAutoFit/>
          </a:bodyPr>
          <a:lstStyle/>
          <a:p>
            <a:pPr algn="ctr">
              <a:lnSpc>
                <a:spcPts val="5100"/>
              </a:lnSpc>
            </a:pPr>
            <a:r>
              <a:rPr lang="en-US" sz="3000">
                <a:solidFill>
                  <a:srgbClr val="2B3004"/>
                </a:solidFill>
                <a:latin typeface="Canva Sans"/>
                <a:ea typeface="Canva Sans"/>
                <a:cs typeface="Canva Sans"/>
                <a:sym typeface="Canva Sans"/>
              </a:rPr>
              <a:t>Tidal Power Engineer</a:t>
            </a:r>
          </a:p>
        </p:txBody>
      </p:sp>
      <p:sp>
        <p:nvSpPr>
          <p:cNvPr id="28" name="Freeform 28"/>
          <p:cNvSpPr/>
          <p:nvPr/>
        </p:nvSpPr>
        <p:spPr>
          <a:xfrm>
            <a:off x="3478595" y="8466421"/>
            <a:ext cx="3848100" cy="1728147"/>
          </a:xfrm>
          <a:custGeom>
            <a:avLst/>
            <a:gdLst/>
            <a:ahLst/>
            <a:cxnLst/>
            <a:rect l="l" t="t" r="r" b="b"/>
            <a:pathLst>
              <a:path w="3848100" h="1728147">
                <a:moveTo>
                  <a:pt x="0" y="0"/>
                </a:moveTo>
                <a:lnTo>
                  <a:pt x="3848099" y="0"/>
                </a:lnTo>
                <a:lnTo>
                  <a:pt x="3848099" y="1728147"/>
                </a:lnTo>
                <a:lnTo>
                  <a:pt x="0" y="1728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9"/>
          <p:cNvSpPr/>
          <p:nvPr/>
        </p:nvSpPr>
        <p:spPr>
          <a:xfrm>
            <a:off x="7650967" y="8466421"/>
            <a:ext cx="3848100" cy="1728147"/>
          </a:xfrm>
          <a:custGeom>
            <a:avLst/>
            <a:gdLst/>
            <a:ahLst/>
            <a:cxnLst/>
            <a:rect l="l" t="t" r="r" b="b"/>
            <a:pathLst>
              <a:path w="3848100" h="1728147">
                <a:moveTo>
                  <a:pt x="0" y="0"/>
                </a:moveTo>
                <a:lnTo>
                  <a:pt x="3848100" y="0"/>
                </a:lnTo>
                <a:lnTo>
                  <a:pt x="3848100" y="1728147"/>
                </a:lnTo>
                <a:lnTo>
                  <a:pt x="0" y="1728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0" name="TextBox 30"/>
          <p:cNvSpPr txBox="1"/>
          <p:nvPr/>
        </p:nvSpPr>
        <p:spPr>
          <a:xfrm>
            <a:off x="3734993" y="8886825"/>
            <a:ext cx="3335302" cy="600075"/>
          </a:xfrm>
          <a:prstGeom prst="rect">
            <a:avLst/>
          </a:prstGeom>
        </p:spPr>
        <p:txBody>
          <a:bodyPr lIns="0" tIns="0" rIns="0" bIns="0" rtlCol="0" anchor="t">
            <a:spAutoFit/>
          </a:bodyPr>
          <a:lstStyle/>
          <a:p>
            <a:pPr algn="ctr">
              <a:lnSpc>
                <a:spcPts val="5100"/>
              </a:lnSpc>
            </a:pPr>
            <a:r>
              <a:rPr lang="en-US" sz="3000">
                <a:solidFill>
                  <a:srgbClr val="2B3004"/>
                </a:solidFill>
                <a:latin typeface="Canva Sans"/>
                <a:ea typeface="Canva Sans"/>
                <a:cs typeface="Canva Sans"/>
                <a:sym typeface="Canva Sans"/>
              </a:rPr>
              <a:t>ROV Driver</a:t>
            </a:r>
          </a:p>
        </p:txBody>
      </p:sp>
      <p:sp>
        <p:nvSpPr>
          <p:cNvPr id="31" name="TextBox 31"/>
          <p:cNvSpPr txBox="1"/>
          <p:nvPr/>
        </p:nvSpPr>
        <p:spPr>
          <a:xfrm>
            <a:off x="7907366" y="8886825"/>
            <a:ext cx="3335302" cy="600075"/>
          </a:xfrm>
          <a:prstGeom prst="rect">
            <a:avLst/>
          </a:prstGeom>
        </p:spPr>
        <p:txBody>
          <a:bodyPr lIns="0" tIns="0" rIns="0" bIns="0" rtlCol="0" anchor="t">
            <a:spAutoFit/>
          </a:bodyPr>
          <a:lstStyle/>
          <a:p>
            <a:pPr algn="ctr">
              <a:lnSpc>
                <a:spcPts val="5100"/>
              </a:lnSpc>
            </a:pPr>
            <a:r>
              <a:rPr lang="en-US" sz="3000">
                <a:solidFill>
                  <a:srgbClr val="2B3004"/>
                </a:solidFill>
                <a:latin typeface="Canva Sans"/>
                <a:ea typeface="Canva Sans"/>
                <a:cs typeface="Canva Sans"/>
                <a:sym typeface="Canva Sans"/>
              </a:rPr>
              <a:t>Hydrologist</a:t>
            </a:r>
          </a:p>
        </p:txBody>
      </p:sp>
      <p:sp>
        <p:nvSpPr>
          <p:cNvPr id="32" name="Freeform 32"/>
          <p:cNvSpPr/>
          <p:nvPr/>
        </p:nvSpPr>
        <p:spPr>
          <a:xfrm>
            <a:off x="11822917" y="8426268"/>
            <a:ext cx="3848100" cy="1728147"/>
          </a:xfrm>
          <a:custGeom>
            <a:avLst/>
            <a:gdLst/>
            <a:ahLst/>
            <a:cxnLst/>
            <a:rect l="l" t="t" r="r" b="b"/>
            <a:pathLst>
              <a:path w="3848100" h="1728147">
                <a:moveTo>
                  <a:pt x="0" y="0"/>
                </a:moveTo>
                <a:lnTo>
                  <a:pt x="3848100" y="0"/>
                </a:lnTo>
                <a:lnTo>
                  <a:pt x="3848100" y="1728146"/>
                </a:lnTo>
                <a:lnTo>
                  <a:pt x="0" y="17281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3" name="TextBox 33"/>
          <p:cNvSpPr txBox="1"/>
          <p:nvPr/>
        </p:nvSpPr>
        <p:spPr>
          <a:xfrm>
            <a:off x="12079316" y="8594983"/>
            <a:ext cx="3335302" cy="1247775"/>
          </a:xfrm>
          <a:prstGeom prst="rect">
            <a:avLst/>
          </a:prstGeom>
        </p:spPr>
        <p:txBody>
          <a:bodyPr lIns="0" tIns="0" rIns="0" bIns="0" rtlCol="0" anchor="t">
            <a:spAutoFit/>
          </a:bodyPr>
          <a:lstStyle/>
          <a:p>
            <a:pPr algn="ctr">
              <a:lnSpc>
                <a:spcPts val="5100"/>
              </a:lnSpc>
            </a:pPr>
            <a:r>
              <a:rPr lang="en-US" sz="3000">
                <a:solidFill>
                  <a:srgbClr val="2B3004"/>
                </a:solidFill>
                <a:latin typeface="Canva Sans"/>
                <a:ea typeface="Canva Sans"/>
                <a:cs typeface="Canva Sans"/>
                <a:sym typeface="Canva Sans"/>
              </a:rPr>
              <a:t>Nature Education Officer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12837740" y="1936275"/>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2873848" y="-1994626"/>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298157" y="7844684"/>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0800000">
            <a:off x="8532717" y="3238097"/>
            <a:ext cx="7266109" cy="8175650"/>
          </a:xfrm>
          <a:custGeom>
            <a:avLst/>
            <a:gdLst/>
            <a:ahLst/>
            <a:cxnLst/>
            <a:rect l="l" t="t" r="r" b="b"/>
            <a:pathLst>
              <a:path w="7266109" h="8175650">
                <a:moveTo>
                  <a:pt x="0" y="0"/>
                </a:moveTo>
                <a:lnTo>
                  <a:pt x="7266109" y="0"/>
                </a:lnTo>
                <a:lnTo>
                  <a:pt x="7266109" y="8175650"/>
                </a:lnTo>
                <a:lnTo>
                  <a:pt x="0" y="8175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028700" y="985700"/>
            <a:ext cx="8584773" cy="8272600"/>
          </a:xfrm>
          <a:custGeom>
            <a:avLst/>
            <a:gdLst/>
            <a:ahLst/>
            <a:cxnLst/>
            <a:rect l="l" t="t" r="r" b="b"/>
            <a:pathLst>
              <a:path w="8584773" h="8272600">
                <a:moveTo>
                  <a:pt x="0" y="0"/>
                </a:moveTo>
                <a:lnTo>
                  <a:pt x="8584773" y="0"/>
                </a:lnTo>
                <a:lnTo>
                  <a:pt x="8584773" y="8272600"/>
                </a:lnTo>
                <a:lnTo>
                  <a:pt x="0" y="8272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2181580" y="2697654"/>
            <a:ext cx="6279013" cy="353194"/>
          </a:xfrm>
          <a:custGeom>
            <a:avLst/>
            <a:gdLst/>
            <a:ahLst/>
            <a:cxnLst/>
            <a:rect l="l" t="t" r="r" b="b"/>
            <a:pathLst>
              <a:path w="6279013" h="353194">
                <a:moveTo>
                  <a:pt x="0" y="0"/>
                </a:moveTo>
                <a:lnTo>
                  <a:pt x="6279013" y="0"/>
                </a:lnTo>
                <a:lnTo>
                  <a:pt x="6279013" y="353195"/>
                </a:lnTo>
                <a:lnTo>
                  <a:pt x="0" y="353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11613767" y="985700"/>
            <a:ext cx="5980073" cy="14683215"/>
          </a:xfrm>
          <a:custGeom>
            <a:avLst/>
            <a:gdLst/>
            <a:ahLst/>
            <a:cxnLst/>
            <a:rect l="l" t="t" r="r" b="b"/>
            <a:pathLst>
              <a:path w="5980073" h="14683215">
                <a:moveTo>
                  <a:pt x="0" y="0"/>
                </a:moveTo>
                <a:lnTo>
                  <a:pt x="5980073" y="0"/>
                </a:lnTo>
                <a:lnTo>
                  <a:pt x="5980073" y="14683215"/>
                </a:lnTo>
                <a:lnTo>
                  <a:pt x="0" y="146832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rot="1276216">
            <a:off x="7720830" y="-4994853"/>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Freeform 12"/>
          <p:cNvSpPr/>
          <p:nvPr/>
        </p:nvSpPr>
        <p:spPr>
          <a:xfrm rot="-784828" flipH="1">
            <a:off x="8781073" y="-99672"/>
            <a:ext cx="3804860" cy="3643154"/>
          </a:xfrm>
          <a:custGeom>
            <a:avLst/>
            <a:gdLst/>
            <a:ahLst/>
            <a:cxnLst/>
            <a:rect l="l" t="t" r="r" b="b"/>
            <a:pathLst>
              <a:path w="3804860" h="3643154">
                <a:moveTo>
                  <a:pt x="3804861" y="0"/>
                </a:moveTo>
                <a:lnTo>
                  <a:pt x="0" y="0"/>
                </a:lnTo>
                <a:lnTo>
                  <a:pt x="0" y="3643154"/>
                </a:lnTo>
                <a:lnTo>
                  <a:pt x="3804861" y="3643154"/>
                </a:lnTo>
                <a:lnTo>
                  <a:pt x="3804861"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Freeform 13"/>
          <p:cNvSpPr/>
          <p:nvPr/>
        </p:nvSpPr>
        <p:spPr>
          <a:xfrm>
            <a:off x="9460371" y="567531"/>
            <a:ext cx="1960551" cy="1558638"/>
          </a:xfrm>
          <a:custGeom>
            <a:avLst/>
            <a:gdLst/>
            <a:ahLst/>
            <a:cxnLst/>
            <a:rect l="l" t="t" r="r" b="b"/>
            <a:pathLst>
              <a:path w="1960551" h="1558638">
                <a:moveTo>
                  <a:pt x="0" y="0"/>
                </a:moveTo>
                <a:lnTo>
                  <a:pt x="1960551" y="0"/>
                </a:lnTo>
                <a:lnTo>
                  <a:pt x="1960551" y="1558638"/>
                </a:lnTo>
                <a:lnTo>
                  <a:pt x="0" y="15586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TextBox 14"/>
          <p:cNvSpPr txBox="1"/>
          <p:nvPr/>
        </p:nvSpPr>
        <p:spPr>
          <a:xfrm>
            <a:off x="1628193" y="1602308"/>
            <a:ext cx="6904524" cy="1095379"/>
          </a:xfrm>
          <a:prstGeom prst="rect">
            <a:avLst/>
          </a:prstGeom>
        </p:spPr>
        <p:txBody>
          <a:bodyPr lIns="0" tIns="0" rIns="0" bIns="0" rtlCol="0" anchor="t">
            <a:spAutoFit/>
          </a:bodyPr>
          <a:lstStyle/>
          <a:p>
            <a:pPr algn="ctr">
              <a:lnSpc>
                <a:spcPts val="8400"/>
              </a:lnSpc>
            </a:pPr>
            <a:r>
              <a:rPr lang="en-US" sz="7500">
                <a:solidFill>
                  <a:srgbClr val="2B3004"/>
                </a:solidFill>
                <a:latin typeface="Lilita One"/>
                <a:ea typeface="Lilita One"/>
                <a:cs typeface="Lilita One"/>
                <a:sym typeface="Lilita One"/>
              </a:rPr>
              <a:t>Your Job Profile</a:t>
            </a:r>
          </a:p>
        </p:txBody>
      </p:sp>
      <p:sp>
        <p:nvSpPr>
          <p:cNvPr id="15" name="TextBox 15"/>
          <p:cNvSpPr txBox="1"/>
          <p:nvPr/>
        </p:nvSpPr>
        <p:spPr>
          <a:xfrm>
            <a:off x="1866934" y="3281267"/>
            <a:ext cx="6908305" cy="4454525"/>
          </a:xfrm>
          <a:prstGeom prst="rect">
            <a:avLst/>
          </a:prstGeom>
        </p:spPr>
        <p:txBody>
          <a:bodyPr lIns="0" tIns="0" rIns="0" bIns="0" rtlCol="0" anchor="t">
            <a:spAutoFit/>
          </a:bodyPr>
          <a:lstStyle/>
          <a:p>
            <a:pPr algn="l">
              <a:lnSpc>
                <a:spcPts val="5949"/>
              </a:lnSpc>
            </a:pPr>
            <a:r>
              <a:rPr lang="en-US" sz="3499">
                <a:solidFill>
                  <a:srgbClr val="2B3004"/>
                </a:solidFill>
                <a:latin typeface="Canva Sans"/>
                <a:ea typeface="Canva Sans"/>
                <a:cs typeface="Canva Sans"/>
                <a:sym typeface="Canva Sans"/>
              </a:rPr>
              <a:t>Where will you find trustworthy information to help you fill out your job profile?</a:t>
            </a:r>
          </a:p>
          <a:p>
            <a:pPr algn="l">
              <a:lnSpc>
                <a:spcPts val="5949"/>
              </a:lnSpc>
            </a:pPr>
            <a:endParaRPr lang="en-US" sz="3499">
              <a:solidFill>
                <a:srgbClr val="2B3004"/>
              </a:solidFill>
              <a:latin typeface="Canva Sans"/>
              <a:ea typeface="Canva Sans"/>
              <a:cs typeface="Canva Sans"/>
              <a:sym typeface="Canva Sans"/>
            </a:endParaRPr>
          </a:p>
          <a:p>
            <a:pPr algn="l">
              <a:lnSpc>
                <a:spcPts val="5949"/>
              </a:lnSpc>
            </a:pPr>
            <a:r>
              <a:rPr lang="en-US" sz="3499">
                <a:solidFill>
                  <a:srgbClr val="2B3004"/>
                </a:solidFill>
                <a:latin typeface="Canva Sans"/>
                <a:ea typeface="Canva Sans"/>
                <a:cs typeface="Canva Sans"/>
                <a:sym typeface="Canva Sans"/>
              </a:rPr>
              <a:t>How will you work as a group fairly?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A7E6-F14E-DB67-FDBA-8AE13C8489E1}"/>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BCE1C3C-92A4-1E81-8F8E-9783E6EF27A8}"/>
              </a:ext>
            </a:extLst>
          </p:cNvPr>
          <p:cNvSpPr/>
          <p:nvPr/>
        </p:nvSpPr>
        <p:spPr>
          <a:xfrm rot="1276216">
            <a:off x="12837740" y="1936275"/>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a:extLst>
              <a:ext uri="{FF2B5EF4-FFF2-40B4-BE49-F238E27FC236}">
                <a16:creationId xmlns:a16="http://schemas.microsoft.com/office/drawing/2014/main" id="{F57B7DC7-2901-4616-28BE-9EAC0E71506C}"/>
              </a:ext>
            </a:extLst>
          </p:cNvPr>
          <p:cNvSpPr/>
          <p:nvPr/>
        </p:nvSpPr>
        <p:spPr>
          <a:xfrm>
            <a:off x="-2873848" y="-1994626"/>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a:extLst>
              <a:ext uri="{FF2B5EF4-FFF2-40B4-BE49-F238E27FC236}">
                <a16:creationId xmlns:a16="http://schemas.microsoft.com/office/drawing/2014/main" id="{DBB8BC31-A700-C0C9-0999-1DC4C96D353A}"/>
              </a:ext>
            </a:extLst>
          </p:cNvPr>
          <p:cNvSpPr/>
          <p:nvPr/>
        </p:nvSpPr>
        <p:spPr>
          <a:xfrm>
            <a:off x="298157" y="7844684"/>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a:extLst>
              <a:ext uri="{FF2B5EF4-FFF2-40B4-BE49-F238E27FC236}">
                <a16:creationId xmlns:a16="http://schemas.microsoft.com/office/drawing/2014/main" id="{88792B7A-0414-36ED-5B2B-AD784D150DF7}"/>
              </a:ext>
            </a:extLst>
          </p:cNvPr>
          <p:cNvSpPr/>
          <p:nvPr/>
        </p:nvSpPr>
        <p:spPr>
          <a:xfrm rot="-10800000">
            <a:off x="8532717" y="3238097"/>
            <a:ext cx="7266109" cy="8175650"/>
          </a:xfrm>
          <a:custGeom>
            <a:avLst/>
            <a:gdLst/>
            <a:ahLst/>
            <a:cxnLst/>
            <a:rect l="l" t="t" r="r" b="b"/>
            <a:pathLst>
              <a:path w="7266109" h="8175650">
                <a:moveTo>
                  <a:pt x="0" y="0"/>
                </a:moveTo>
                <a:lnTo>
                  <a:pt x="7266109" y="0"/>
                </a:lnTo>
                <a:lnTo>
                  <a:pt x="7266109" y="8175650"/>
                </a:lnTo>
                <a:lnTo>
                  <a:pt x="0" y="8175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a:extLst>
              <a:ext uri="{FF2B5EF4-FFF2-40B4-BE49-F238E27FC236}">
                <a16:creationId xmlns:a16="http://schemas.microsoft.com/office/drawing/2014/main" id="{6A34D086-5645-762C-195D-9EF21DE34711}"/>
              </a:ext>
            </a:extLst>
          </p:cNvPr>
          <p:cNvSpPr/>
          <p:nvPr/>
        </p:nvSpPr>
        <p:spPr>
          <a:xfrm>
            <a:off x="1028700" y="985700"/>
            <a:ext cx="16649700" cy="8272600"/>
          </a:xfrm>
          <a:custGeom>
            <a:avLst/>
            <a:gdLst/>
            <a:ahLst/>
            <a:cxnLst/>
            <a:rect l="l" t="t" r="r" b="b"/>
            <a:pathLst>
              <a:path w="8584773" h="8272600">
                <a:moveTo>
                  <a:pt x="0" y="0"/>
                </a:moveTo>
                <a:lnTo>
                  <a:pt x="8584773" y="0"/>
                </a:lnTo>
                <a:lnTo>
                  <a:pt x="8584773" y="8272600"/>
                </a:lnTo>
                <a:lnTo>
                  <a:pt x="0" y="8272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a:extLst>
              <a:ext uri="{FF2B5EF4-FFF2-40B4-BE49-F238E27FC236}">
                <a16:creationId xmlns:a16="http://schemas.microsoft.com/office/drawing/2014/main" id="{A935935C-38FC-802D-B653-3DE1A1081B75}"/>
              </a:ext>
            </a:extLst>
          </p:cNvPr>
          <p:cNvSpPr/>
          <p:nvPr/>
        </p:nvSpPr>
        <p:spPr>
          <a:xfrm>
            <a:off x="5886759" y="2653860"/>
            <a:ext cx="6279013" cy="353194"/>
          </a:xfrm>
          <a:custGeom>
            <a:avLst/>
            <a:gdLst/>
            <a:ahLst/>
            <a:cxnLst/>
            <a:rect l="l" t="t" r="r" b="b"/>
            <a:pathLst>
              <a:path w="6279013" h="353194">
                <a:moveTo>
                  <a:pt x="0" y="0"/>
                </a:moveTo>
                <a:lnTo>
                  <a:pt x="6279013" y="0"/>
                </a:lnTo>
                <a:lnTo>
                  <a:pt x="6279013" y="353195"/>
                </a:lnTo>
                <a:lnTo>
                  <a:pt x="0" y="353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1" name="Freeform 11">
            <a:extLst>
              <a:ext uri="{FF2B5EF4-FFF2-40B4-BE49-F238E27FC236}">
                <a16:creationId xmlns:a16="http://schemas.microsoft.com/office/drawing/2014/main" id="{5EC06FBF-59AD-D7FF-030C-F9041C024308}"/>
              </a:ext>
            </a:extLst>
          </p:cNvPr>
          <p:cNvSpPr/>
          <p:nvPr/>
        </p:nvSpPr>
        <p:spPr>
          <a:xfrm rot="1276216">
            <a:off x="7720830" y="-4994853"/>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4" name="TextBox 14">
            <a:extLst>
              <a:ext uri="{FF2B5EF4-FFF2-40B4-BE49-F238E27FC236}">
                <a16:creationId xmlns:a16="http://schemas.microsoft.com/office/drawing/2014/main" id="{11B48127-38B6-81F3-9697-E7438BE9F95C}"/>
              </a:ext>
            </a:extLst>
          </p:cNvPr>
          <p:cNvSpPr txBox="1"/>
          <p:nvPr/>
        </p:nvSpPr>
        <p:spPr>
          <a:xfrm>
            <a:off x="1628192" y="1602308"/>
            <a:ext cx="14478227" cy="1095379"/>
          </a:xfrm>
          <a:prstGeom prst="rect">
            <a:avLst/>
          </a:prstGeom>
        </p:spPr>
        <p:txBody>
          <a:bodyPr wrap="square" lIns="0" tIns="0" rIns="0" bIns="0" rtlCol="0" anchor="t">
            <a:spAutoFit/>
          </a:bodyPr>
          <a:lstStyle/>
          <a:p>
            <a:pPr algn="ctr">
              <a:lnSpc>
                <a:spcPts val="8400"/>
              </a:lnSpc>
            </a:pPr>
            <a:r>
              <a:rPr lang="en-US" sz="7500" dirty="0">
                <a:solidFill>
                  <a:srgbClr val="2B3004"/>
                </a:solidFill>
                <a:latin typeface="Lilita One"/>
                <a:ea typeface="Lilita One"/>
                <a:cs typeface="Lilita One"/>
                <a:sym typeface="Lilita One"/>
              </a:rPr>
              <a:t>Finding information online</a:t>
            </a:r>
          </a:p>
        </p:txBody>
      </p:sp>
      <p:sp>
        <p:nvSpPr>
          <p:cNvPr id="15" name="TextBox 15">
            <a:extLst>
              <a:ext uri="{FF2B5EF4-FFF2-40B4-BE49-F238E27FC236}">
                <a16:creationId xmlns:a16="http://schemas.microsoft.com/office/drawing/2014/main" id="{5DAE330E-9E1B-3E78-F706-1F94D2DD767D}"/>
              </a:ext>
            </a:extLst>
          </p:cNvPr>
          <p:cNvSpPr txBox="1"/>
          <p:nvPr/>
        </p:nvSpPr>
        <p:spPr>
          <a:xfrm>
            <a:off x="1866917" y="3085825"/>
            <a:ext cx="14973266" cy="6736203"/>
          </a:xfrm>
          <a:prstGeom prst="rect">
            <a:avLst/>
          </a:prstGeom>
        </p:spPr>
        <p:txBody>
          <a:bodyPr wrap="square" lIns="0" tIns="0" rIns="0" bIns="0" rtlCol="0" anchor="t">
            <a:spAutoFit/>
          </a:bodyPr>
          <a:lstStyle/>
          <a:p>
            <a:pPr algn="l">
              <a:lnSpc>
                <a:spcPts val="5949"/>
              </a:lnSpc>
            </a:pPr>
            <a:r>
              <a:rPr lang="en-US" sz="3499" dirty="0">
                <a:solidFill>
                  <a:srgbClr val="2B3004"/>
                </a:solidFill>
                <a:latin typeface="Canva Sans"/>
                <a:ea typeface="Canva Sans"/>
                <a:cs typeface="Canva Sans"/>
                <a:sym typeface="Canva Sans"/>
              </a:rPr>
              <a:t>Try typing in:</a:t>
            </a:r>
          </a:p>
          <a:p>
            <a:pPr marL="457200" indent="-457200">
              <a:lnSpc>
                <a:spcPts val="5949"/>
              </a:lnSpc>
              <a:buFont typeface="Arial" panose="020B0604020202020204" pitchFamily="34" charset="0"/>
              <a:buChar char="•"/>
            </a:pPr>
            <a:r>
              <a:rPr lang="en-US" sz="3499" dirty="0">
                <a:solidFill>
                  <a:srgbClr val="2B3004"/>
                </a:solidFill>
                <a:latin typeface="Canva Sans"/>
                <a:ea typeface="Canva Sans"/>
                <a:cs typeface="Canva Sans"/>
                <a:sym typeface="Canva Sans"/>
              </a:rPr>
              <a:t>Type in </a:t>
            </a:r>
            <a:r>
              <a:rPr lang="en-US" sz="3499" dirty="0">
                <a:solidFill>
                  <a:srgbClr val="2B3004"/>
                </a:solidFill>
                <a:latin typeface="Canva Sans"/>
                <a:ea typeface="Canva Sans"/>
                <a:cs typeface="Canva Sans"/>
                <a:sym typeface="Canva Sans"/>
                <a:hlinkClick r:id="rId10"/>
              </a:rPr>
              <a:t>www.prospects.ac.uk/job-profiles</a:t>
            </a:r>
            <a:r>
              <a:rPr lang="en-US" sz="3499" dirty="0">
                <a:solidFill>
                  <a:srgbClr val="2B3004"/>
                </a:solidFill>
                <a:latin typeface="Canva Sans"/>
                <a:ea typeface="Canva Sans"/>
                <a:cs typeface="Canva Sans"/>
                <a:sym typeface="Canva Sans"/>
              </a:rPr>
              <a:t> into the </a:t>
            </a:r>
            <a:r>
              <a:rPr lang="en-US" sz="3499" b="1" dirty="0">
                <a:solidFill>
                  <a:srgbClr val="2B3004"/>
                </a:solidFill>
                <a:latin typeface="Canva Sans"/>
                <a:ea typeface="Canva Sans"/>
                <a:cs typeface="Canva Sans"/>
                <a:sym typeface="Canva Sans"/>
              </a:rPr>
              <a:t>top</a:t>
            </a:r>
            <a:r>
              <a:rPr lang="en-US" sz="3499" dirty="0">
                <a:solidFill>
                  <a:srgbClr val="2B3004"/>
                </a:solidFill>
                <a:latin typeface="Canva Sans"/>
                <a:ea typeface="Canva Sans"/>
                <a:cs typeface="Canva Sans"/>
                <a:sym typeface="Canva Sans"/>
              </a:rPr>
              <a:t> </a:t>
            </a:r>
            <a:r>
              <a:rPr lang="en-US" sz="3499" b="1" dirty="0">
                <a:solidFill>
                  <a:srgbClr val="2B3004"/>
                </a:solidFill>
                <a:latin typeface="Canva Sans"/>
                <a:ea typeface="Canva Sans"/>
                <a:cs typeface="Canva Sans"/>
                <a:sym typeface="Canva Sans"/>
              </a:rPr>
              <a:t>search bar </a:t>
            </a:r>
            <a:r>
              <a:rPr lang="en-US" sz="3499" dirty="0">
                <a:solidFill>
                  <a:srgbClr val="2B3004"/>
                </a:solidFill>
                <a:latin typeface="Canva Sans"/>
                <a:ea typeface="Canva Sans"/>
                <a:cs typeface="Canva Sans"/>
                <a:sym typeface="Canva Sans"/>
              </a:rPr>
              <a:t>and see if your job is on there. </a:t>
            </a:r>
          </a:p>
          <a:p>
            <a:pPr marL="457200" indent="-457200">
              <a:lnSpc>
                <a:spcPts val="5949"/>
              </a:lnSpc>
              <a:buFont typeface="Arial" panose="020B0604020202020204" pitchFamily="34" charset="0"/>
              <a:buChar char="•"/>
            </a:pPr>
            <a:r>
              <a:rPr lang="en-US" sz="3499" dirty="0">
                <a:solidFill>
                  <a:srgbClr val="2B3004"/>
                </a:solidFill>
                <a:latin typeface="Canva Sans"/>
                <a:ea typeface="Canva Sans"/>
                <a:cs typeface="Canva Sans"/>
                <a:sym typeface="Canva Sans"/>
              </a:rPr>
              <a:t>Annual salary of (career) e.g. Annual salary of River Health Officer</a:t>
            </a:r>
          </a:p>
          <a:p>
            <a:pPr marL="457200" indent="-457200">
              <a:lnSpc>
                <a:spcPts val="5949"/>
              </a:lnSpc>
              <a:buFont typeface="Arial" panose="020B0604020202020204" pitchFamily="34" charset="0"/>
              <a:buChar char="•"/>
            </a:pPr>
            <a:r>
              <a:rPr lang="en-US" sz="3499" dirty="0">
                <a:solidFill>
                  <a:srgbClr val="2B3004"/>
                </a:solidFill>
                <a:latin typeface="Canva Sans"/>
                <a:ea typeface="Canva Sans"/>
                <a:cs typeface="Canva Sans"/>
                <a:sym typeface="Canva Sans"/>
              </a:rPr>
              <a:t>Job description of (career) e.g. Job description of Environmental Artist</a:t>
            </a:r>
          </a:p>
          <a:p>
            <a:pPr marL="457200" indent="-457200">
              <a:lnSpc>
                <a:spcPts val="5949"/>
              </a:lnSpc>
              <a:buFont typeface="Arial" panose="020B0604020202020204" pitchFamily="34" charset="0"/>
              <a:buChar char="•"/>
            </a:pPr>
            <a:r>
              <a:rPr lang="en-US" sz="3499" dirty="0">
                <a:solidFill>
                  <a:srgbClr val="2B3004"/>
                </a:solidFill>
                <a:latin typeface="Canva Sans"/>
                <a:ea typeface="Canva Sans"/>
                <a:cs typeface="Canva Sans"/>
                <a:sym typeface="Canva Sans"/>
              </a:rPr>
              <a:t>(career) – and then click on ‘images’ to see what people might look like in the field. E.g. beach school leader</a:t>
            </a:r>
          </a:p>
          <a:p>
            <a:pPr marL="457200" indent="-457200">
              <a:lnSpc>
                <a:spcPts val="5949"/>
              </a:lnSpc>
              <a:buFont typeface="Arial" panose="020B0604020202020204" pitchFamily="34" charset="0"/>
              <a:buChar char="•"/>
            </a:pPr>
            <a:endParaRPr lang="en-US" sz="3499" dirty="0">
              <a:solidFill>
                <a:srgbClr val="2B3004"/>
              </a:solidFill>
              <a:latin typeface="Canva Sans"/>
              <a:ea typeface="Canva Sans"/>
              <a:cs typeface="Canva Sans"/>
              <a:sym typeface="Canva Sans"/>
            </a:endParaRPr>
          </a:p>
        </p:txBody>
      </p:sp>
    </p:spTree>
    <p:extLst>
      <p:ext uri="{BB962C8B-B14F-4D97-AF65-F5344CB8AC3E}">
        <p14:creationId xmlns:p14="http://schemas.microsoft.com/office/powerpoint/2010/main" val="2758037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36568" y="2253489"/>
            <a:ext cx="17214865" cy="5780021"/>
          </a:xfrm>
          <a:custGeom>
            <a:avLst/>
            <a:gdLst/>
            <a:ahLst/>
            <a:cxnLst/>
            <a:rect l="l" t="t" r="r" b="b"/>
            <a:pathLst>
              <a:path w="17214865" h="5780021">
                <a:moveTo>
                  <a:pt x="0" y="0"/>
                </a:moveTo>
                <a:lnTo>
                  <a:pt x="17214864" y="0"/>
                </a:lnTo>
                <a:lnTo>
                  <a:pt x="17214864" y="5780022"/>
                </a:lnTo>
                <a:lnTo>
                  <a:pt x="0" y="5780022"/>
                </a:lnTo>
                <a:lnTo>
                  <a:pt x="0" y="0"/>
                </a:lnTo>
                <a:close/>
              </a:path>
            </a:pathLst>
          </a:custGeom>
          <a:blipFill>
            <a:blip r:embed="rId2"/>
            <a:stretch>
              <a:fillRect/>
            </a:stretch>
          </a:blipFill>
        </p:spPr>
        <p:txBody>
          <a:bodyPr/>
          <a:lstStyle/>
          <a:p>
            <a:endParaRPr lang="en-GB"/>
          </a:p>
        </p:txBody>
      </p:sp>
      <p:sp>
        <p:nvSpPr>
          <p:cNvPr id="2" name="TextBox 14">
            <a:extLst>
              <a:ext uri="{FF2B5EF4-FFF2-40B4-BE49-F238E27FC236}">
                <a16:creationId xmlns:a16="http://schemas.microsoft.com/office/drawing/2014/main" id="{6ED2912B-EA01-CECC-C644-E11FA8739D32}"/>
              </a:ext>
            </a:extLst>
          </p:cNvPr>
          <p:cNvSpPr txBox="1"/>
          <p:nvPr/>
        </p:nvSpPr>
        <p:spPr>
          <a:xfrm>
            <a:off x="1524000" y="571500"/>
            <a:ext cx="14401799" cy="967894"/>
          </a:xfrm>
          <a:prstGeom prst="rect">
            <a:avLst/>
          </a:prstGeom>
        </p:spPr>
        <p:txBody>
          <a:bodyPr wrap="square" lIns="0" tIns="0" rIns="0" bIns="0" rtlCol="0" anchor="t">
            <a:spAutoFit/>
          </a:bodyPr>
          <a:lstStyle/>
          <a:p>
            <a:pPr algn="ctr">
              <a:lnSpc>
                <a:spcPts val="8400"/>
              </a:lnSpc>
            </a:pPr>
            <a:r>
              <a:rPr lang="en-US" sz="5400" dirty="0">
                <a:solidFill>
                  <a:srgbClr val="2B3004"/>
                </a:solidFill>
                <a:latin typeface="Lilita One"/>
                <a:ea typeface="Lilita One"/>
                <a:cs typeface="Lilita One"/>
                <a:sym typeface="Lilita One"/>
              </a:rPr>
              <a:t>Which meta-skills are important for your job?</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13895015" y="-2583363"/>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2873848" y="-1994626"/>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298157" y="7844684"/>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0800000">
            <a:off x="12190317" y="6009872"/>
            <a:ext cx="7266109" cy="8175650"/>
          </a:xfrm>
          <a:custGeom>
            <a:avLst/>
            <a:gdLst/>
            <a:ahLst/>
            <a:cxnLst/>
            <a:rect l="l" t="t" r="r" b="b"/>
            <a:pathLst>
              <a:path w="7266109" h="8175650">
                <a:moveTo>
                  <a:pt x="0" y="0"/>
                </a:moveTo>
                <a:lnTo>
                  <a:pt x="7266109" y="0"/>
                </a:lnTo>
                <a:lnTo>
                  <a:pt x="7266109" y="8175650"/>
                </a:lnTo>
                <a:lnTo>
                  <a:pt x="0" y="8175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028700" y="985700"/>
            <a:ext cx="8584773" cy="8272600"/>
          </a:xfrm>
          <a:custGeom>
            <a:avLst/>
            <a:gdLst/>
            <a:ahLst/>
            <a:cxnLst/>
            <a:rect l="l" t="t" r="r" b="b"/>
            <a:pathLst>
              <a:path w="8584773" h="8272600">
                <a:moveTo>
                  <a:pt x="0" y="0"/>
                </a:moveTo>
                <a:lnTo>
                  <a:pt x="8584773" y="0"/>
                </a:lnTo>
                <a:lnTo>
                  <a:pt x="8584773" y="8272600"/>
                </a:lnTo>
                <a:lnTo>
                  <a:pt x="0" y="8272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2181580" y="2874251"/>
            <a:ext cx="6279013" cy="353194"/>
          </a:xfrm>
          <a:custGeom>
            <a:avLst/>
            <a:gdLst/>
            <a:ahLst/>
            <a:cxnLst/>
            <a:rect l="l" t="t" r="r" b="b"/>
            <a:pathLst>
              <a:path w="6279013" h="353194">
                <a:moveTo>
                  <a:pt x="0" y="0"/>
                </a:moveTo>
                <a:lnTo>
                  <a:pt x="6279013" y="0"/>
                </a:lnTo>
                <a:lnTo>
                  <a:pt x="6279013" y="353195"/>
                </a:lnTo>
                <a:lnTo>
                  <a:pt x="0" y="353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rot="1276216">
            <a:off x="7720830" y="-4994853"/>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flipH="1">
            <a:off x="10594722" y="700526"/>
            <a:ext cx="6051264" cy="12654734"/>
          </a:xfrm>
          <a:custGeom>
            <a:avLst/>
            <a:gdLst/>
            <a:ahLst/>
            <a:cxnLst/>
            <a:rect l="l" t="t" r="r" b="b"/>
            <a:pathLst>
              <a:path w="6051264" h="12654734">
                <a:moveTo>
                  <a:pt x="6051263" y="0"/>
                </a:moveTo>
                <a:lnTo>
                  <a:pt x="0" y="0"/>
                </a:lnTo>
                <a:lnTo>
                  <a:pt x="0" y="12654734"/>
                </a:lnTo>
                <a:lnTo>
                  <a:pt x="6051263" y="12654734"/>
                </a:lnTo>
                <a:lnTo>
                  <a:pt x="605126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TextBox 12"/>
          <p:cNvSpPr txBox="1"/>
          <p:nvPr/>
        </p:nvSpPr>
        <p:spPr>
          <a:xfrm>
            <a:off x="2109456" y="1602308"/>
            <a:ext cx="6423261" cy="1095379"/>
          </a:xfrm>
          <a:prstGeom prst="rect">
            <a:avLst/>
          </a:prstGeom>
        </p:spPr>
        <p:txBody>
          <a:bodyPr lIns="0" tIns="0" rIns="0" bIns="0" rtlCol="0" anchor="t">
            <a:spAutoFit/>
          </a:bodyPr>
          <a:lstStyle/>
          <a:p>
            <a:pPr algn="ctr">
              <a:lnSpc>
                <a:spcPts val="8400"/>
              </a:lnSpc>
            </a:pPr>
            <a:r>
              <a:rPr lang="en-US" sz="7500">
                <a:solidFill>
                  <a:srgbClr val="2B3004"/>
                </a:solidFill>
                <a:latin typeface="Lilita One"/>
                <a:ea typeface="Lilita One"/>
                <a:cs typeface="Lilita One"/>
                <a:sym typeface="Lilita One"/>
              </a:rPr>
              <a:t>Technology</a:t>
            </a:r>
          </a:p>
        </p:txBody>
      </p:sp>
      <p:sp>
        <p:nvSpPr>
          <p:cNvPr id="13" name="TextBox 13"/>
          <p:cNvSpPr txBox="1"/>
          <p:nvPr/>
        </p:nvSpPr>
        <p:spPr>
          <a:xfrm>
            <a:off x="1866934" y="3767042"/>
            <a:ext cx="6908305" cy="3702050"/>
          </a:xfrm>
          <a:prstGeom prst="rect">
            <a:avLst/>
          </a:prstGeom>
        </p:spPr>
        <p:txBody>
          <a:bodyPr lIns="0" tIns="0" rIns="0" bIns="0" rtlCol="0" anchor="t">
            <a:spAutoFit/>
          </a:bodyPr>
          <a:lstStyle/>
          <a:p>
            <a:pPr algn="l">
              <a:lnSpc>
                <a:spcPts val="5949"/>
              </a:lnSpc>
            </a:pPr>
            <a:r>
              <a:rPr lang="en-US" sz="3499">
                <a:solidFill>
                  <a:srgbClr val="2B3004"/>
                </a:solidFill>
                <a:latin typeface="Canva Sans"/>
                <a:ea typeface="Canva Sans"/>
                <a:cs typeface="Canva Sans"/>
                <a:sym typeface="Canva Sans"/>
              </a:rPr>
              <a:t>Technology is always advancing, especially in a scientific field like the aquatic sector. Let’s find out some of the latest technologies...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3895545" y="1488939"/>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rot="1276216">
            <a:off x="-3172005" y="-3537601"/>
            <a:ext cx="6344010" cy="7138126"/>
          </a:xfrm>
          <a:custGeom>
            <a:avLst/>
            <a:gdLst/>
            <a:ahLst/>
            <a:cxnLst/>
            <a:rect l="l" t="t" r="r" b="b"/>
            <a:pathLst>
              <a:path w="6344010" h="7138126">
                <a:moveTo>
                  <a:pt x="0" y="0"/>
                </a:moveTo>
                <a:lnTo>
                  <a:pt x="6344010" y="0"/>
                </a:lnTo>
                <a:lnTo>
                  <a:pt x="6344010" y="7138127"/>
                </a:lnTo>
                <a:lnTo>
                  <a:pt x="0" y="71381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4482627" y="-2476365"/>
            <a:ext cx="6344010" cy="7138126"/>
          </a:xfrm>
          <a:custGeom>
            <a:avLst/>
            <a:gdLst/>
            <a:ahLst/>
            <a:cxnLst/>
            <a:rect l="l" t="t" r="r" b="b"/>
            <a:pathLst>
              <a:path w="6344010" h="7138126">
                <a:moveTo>
                  <a:pt x="0" y="0"/>
                </a:moveTo>
                <a:lnTo>
                  <a:pt x="6344010" y="0"/>
                </a:lnTo>
                <a:lnTo>
                  <a:pt x="6344010" y="7138127"/>
                </a:lnTo>
                <a:lnTo>
                  <a:pt x="0" y="71381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2760153" y="6284935"/>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a:off x="-1199259" y="4508101"/>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8518033" y="1028700"/>
            <a:ext cx="9136599" cy="8804359"/>
          </a:xfrm>
          <a:custGeom>
            <a:avLst/>
            <a:gdLst/>
            <a:ahLst/>
            <a:cxnLst/>
            <a:rect l="l" t="t" r="r" b="b"/>
            <a:pathLst>
              <a:path w="9136599" h="8804359">
                <a:moveTo>
                  <a:pt x="0" y="0"/>
                </a:moveTo>
                <a:lnTo>
                  <a:pt x="9136599" y="0"/>
                </a:lnTo>
                <a:lnTo>
                  <a:pt x="9136599" y="8804359"/>
                </a:lnTo>
                <a:lnTo>
                  <a:pt x="0" y="8804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9827407" y="3072594"/>
            <a:ext cx="6279013" cy="353194"/>
          </a:xfrm>
          <a:custGeom>
            <a:avLst/>
            <a:gdLst/>
            <a:ahLst/>
            <a:cxnLst/>
            <a:rect l="l" t="t" r="r" b="b"/>
            <a:pathLst>
              <a:path w="6279013" h="353194">
                <a:moveTo>
                  <a:pt x="0" y="0"/>
                </a:moveTo>
                <a:lnTo>
                  <a:pt x="6279013" y="0"/>
                </a:lnTo>
                <a:lnTo>
                  <a:pt x="6279013" y="353195"/>
                </a:lnTo>
                <a:lnTo>
                  <a:pt x="0" y="353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2351958" y="1092699"/>
            <a:ext cx="16834585" cy="12625939"/>
          </a:xfrm>
          <a:custGeom>
            <a:avLst/>
            <a:gdLst/>
            <a:ahLst/>
            <a:cxnLst/>
            <a:rect l="l" t="t" r="r" b="b"/>
            <a:pathLst>
              <a:path w="16834585" h="12625939">
                <a:moveTo>
                  <a:pt x="0" y="0"/>
                </a:moveTo>
                <a:lnTo>
                  <a:pt x="16834585" y="0"/>
                </a:lnTo>
                <a:lnTo>
                  <a:pt x="16834585" y="12625938"/>
                </a:lnTo>
                <a:lnTo>
                  <a:pt x="0" y="12625938"/>
                </a:lnTo>
                <a:lnTo>
                  <a:pt x="0" y="0"/>
                </a:lnTo>
                <a:close/>
              </a:path>
            </a:pathLst>
          </a:custGeom>
          <a:blipFill>
            <a:blip r:embed="rId10"/>
            <a:stretch>
              <a:fillRect/>
            </a:stretch>
          </a:blipFill>
        </p:spPr>
        <p:txBody>
          <a:bodyPr/>
          <a:lstStyle/>
          <a:p>
            <a:endParaRPr lang="en-GB"/>
          </a:p>
        </p:txBody>
      </p:sp>
      <p:sp>
        <p:nvSpPr>
          <p:cNvPr id="12" name="TextBox 12"/>
          <p:cNvSpPr txBox="1"/>
          <p:nvPr/>
        </p:nvSpPr>
        <p:spPr>
          <a:xfrm>
            <a:off x="8674527" y="1977215"/>
            <a:ext cx="8286070" cy="1095379"/>
          </a:xfrm>
          <a:prstGeom prst="rect">
            <a:avLst/>
          </a:prstGeom>
        </p:spPr>
        <p:txBody>
          <a:bodyPr lIns="0" tIns="0" rIns="0" bIns="0" rtlCol="0" anchor="t">
            <a:spAutoFit/>
          </a:bodyPr>
          <a:lstStyle/>
          <a:p>
            <a:pPr algn="ctr">
              <a:lnSpc>
                <a:spcPts val="8400"/>
              </a:lnSpc>
            </a:pPr>
            <a:r>
              <a:rPr lang="en-US" sz="7500">
                <a:solidFill>
                  <a:srgbClr val="2B3004"/>
                </a:solidFill>
                <a:latin typeface="Lilita One"/>
                <a:ea typeface="Lilita One"/>
                <a:cs typeface="Lilita One"/>
                <a:sym typeface="Lilita One"/>
              </a:rPr>
              <a:t>Underwater Robots</a:t>
            </a:r>
          </a:p>
        </p:txBody>
      </p:sp>
      <p:sp>
        <p:nvSpPr>
          <p:cNvPr id="13" name="TextBox 13"/>
          <p:cNvSpPr txBox="1"/>
          <p:nvPr/>
        </p:nvSpPr>
        <p:spPr>
          <a:xfrm>
            <a:off x="9061018" y="3307148"/>
            <a:ext cx="8050628" cy="6546850"/>
          </a:xfrm>
          <a:prstGeom prst="rect">
            <a:avLst/>
          </a:prstGeom>
        </p:spPr>
        <p:txBody>
          <a:bodyPr lIns="0" tIns="0" rIns="0" bIns="0" rtlCol="0" anchor="t">
            <a:spAutoFit/>
          </a:bodyPr>
          <a:lstStyle/>
          <a:p>
            <a:pPr algn="l">
              <a:lnSpc>
                <a:spcPts val="5779"/>
              </a:lnSpc>
            </a:pPr>
            <a:r>
              <a:rPr lang="en-US" sz="3399">
                <a:solidFill>
                  <a:srgbClr val="2B3004"/>
                </a:solidFill>
                <a:latin typeface="Canva Sans"/>
                <a:ea typeface="Canva Sans"/>
                <a:cs typeface="Canva Sans"/>
                <a:sym typeface="Canva Sans"/>
              </a:rPr>
              <a:t>Most of the ocean is unexplored - we know more about space than our deep ocean! Underwater robots can go deeper than humans, and can find new species, monitor underwater structures for damage, and survey areas before renewable energy is built</a:t>
            </a:r>
          </a:p>
          <a:p>
            <a:pPr algn="l">
              <a:lnSpc>
                <a:spcPts val="5779"/>
              </a:lnSpc>
            </a:pPr>
            <a:r>
              <a:rPr lang="en-US" sz="3399">
                <a:solidFill>
                  <a:srgbClr val="2B3004"/>
                </a:solidFill>
                <a:latin typeface="Canva Sans"/>
                <a:ea typeface="Canva Sans"/>
                <a:cs typeface="Canva Sans"/>
                <a:sym typeface="Canva Sans"/>
              </a:rPr>
              <a:t>https://www.youtube.com/watch?v=g9DOHpLS19E.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14409365" y="-1087051"/>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2873848" y="-1994626"/>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298157" y="7844684"/>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0800000">
            <a:off x="8532717" y="3238097"/>
            <a:ext cx="7266109" cy="8175650"/>
          </a:xfrm>
          <a:custGeom>
            <a:avLst/>
            <a:gdLst/>
            <a:ahLst/>
            <a:cxnLst/>
            <a:rect l="l" t="t" r="r" b="b"/>
            <a:pathLst>
              <a:path w="7266109" h="8175650">
                <a:moveTo>
                  <a:pt x="0" y="0"/>
                </a:moveTo>
                <a:lnTo>
                  <a:pt x="7266109" y="0"/>
                </a:lnTo>
                <a:lnTo>
                  <a:pt x="7266109" y="8175650"/>
                </a:lnTo>
                <a:lnTo>
                  <a:pt x="0" y="8175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028700" y="985700"/>
            <a:ext cx="8584773" cy="8272600"/>
          </a:xfrm>
          <a:custGeom>
            <a:avLst/>
            <a:gdLst/>
            <a:ahLst/>
            <a:cxnLst/>
            <a:rect l="l" t="t" r="r" b="b"/>
            <a:pathLst>
              <a:path w="8584773" h="8272600">
                <a:moveTo>
                  <a:pt x="0" y="0"/>
                </a:moveTo>
                <a:lnTo>
                  <a:pt x="8584773" y="0"/>
                </a:lnTo>
                <a:lnTo>
                  <a:pt x="8584773" y="8272600"/>
                </a:lnTo>
                <a:lnTo>
                  <a:pt x="0" y="8272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2109456" y="2697654"/>
            <a:ext cx="6279013" cy="353194"/>
          </a:xfrm>
          <a:custGeom>
            <a:avLst/>
            <a:gdLst/>
            <a:ahLst/>
            <a:cxnLst/>
            <a:rect l="l" t="t" r="r" b="b"/>
            <a:pathLst>
              <a:path w="6279013" h="353194">
                <a:moveTo>
                  <a:pt x="0" y="0"/>
                </a:moveTo>
                <a:lnTo>
                  <a:pt x="6279013" y="0"/>
                </a:lnTo>
                <a:lnTo>
                  <a:pt x="6279013" y="353195"/>
                </a:lnTo>
                <a:lnTo>
                  <a:pt x="0" y="353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rot="1276216">
            <a:off x="7720830" y="-4994853"/>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9835406" y="985700"/>
            <a:ext cx="12333188" cy="8229600"/>
          </a:xfrm>
          <a:custGeom>
            <a:avLst/>
            <a:gdLst/>
            <a:ahLst/>
            <a:cxnLst/>
            <a:rect l="l" t="t" r="r" b="b"/>
            <a:pathLst>
              <a:path w="12333188" h="8229600">
                <a:moveTo>
                  <a:pt x="0" y="0"/>
                </a:moveTo>
                <a:lnTo>
                  <a:pt x="12333188" y="0"/>
                </a:lnTo>
                <a:lnTo>
                  <a:pt x="12333188" y="8229600"/>
                </a:lnTo>
                <a:lnTo>
                  <a:pt x="0" y="8229600"/>
                </a:lnTo>
                <a:lnTo>
                  <a:pt x="0" y="0"/>
                </a:lnTo>
                <a:close/>
              </a:path>
            </a:pathLst>
          </a:custGeom>
          <a:blipFill>
            <a:blip r:embed="rId10"/>
            <a:stretch>
              <a:fillRect/>
            </a:stretch>
          </a:blipFill>
        </p:spPr>
        <p:txBody>
          <a:bodyPr/>
          <a:lstStyle/>
          <a:p>
            <a:endParaRPr lang="en-GB"/>
          </a:p>
        </p:txBody>
      </p:sp>
      <p:sp>
        <p:nvSpPr>
          <p:cNvPr id="12" name="Freeform 12"/>
          <p:cNvSpPr/>
          <p:nvPr/>
        </p:nvSpPr>
        <p:spPr>
          <a:xfrm>
            <a:off x="8460593" y="6187547"/>
            <a:ext cx="4286250" cy="4114800"/>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TextBox 13"/>
          <p:cNvSpPr txBox="1"/>
          <p:nvPr/>
        </p:nvSpPr>
        <p:spPr>
          <a:xfrm>
            <a:off x="2109456" y="1482536"/>
            <a:ext cx="6423261" cy="1095379"/>
          </a:xfrm>
          <a:prstGeom prst="rect">
            <a:avLst/>
          </a:prstGeom>
        </p:spPr>
        <p:txBody>
          <a:bodyPr lIns="0" tIns="0" rIns="0" bIns="0" rtlCol="0" anchor="t">
            <a:spAutoFit/>
          </a:bodyPr>
          <a:lstStyle/>
          <a:p>
            <a:pPr algn="ctr">
              <a:lnSpc>
                <a:spcPts val="8400"/>
              </a:lnSpc>
            </a:pPr>
            <a:r>
              <a:rPr lang="en-US" sz="7500">
                <a:solidFill>
                  <a:srgbClr val="2B3004"/>
                </a:solidFill>
                <a:latin typeface="Lilita One"/>
                <a:ea typeface="Lilita One"/>
                <a:cs typeface="Lilita One"/>
                <a:sym typeface="Lilita One"/>
              </a:rPr>
              <a:t>Smart Buoys</a:t>
            </a:r>
          </a:p>
        </p:txBody>
      </p:sp>
      <p:sp>
        <p:nvSpPr>
          <p:cNvPr id="14" name="TextBox 14"/>
          <p:cNvSpPr txBox="1"/>
          <p:nvPr/>
        </p:nvSpPr>
        <p:spPr>
          <a:xfrm>
            <a:off x="1628489" y="3139541"/>
            <a:ext cx="7058312" cy="3696076"/>
          </a:xfrm>
          <a:prstGeom prst="rect">
            <a:avLst/>
          </a:prstGeom>
        </p:spPr>
        <p:txBody>
          <a:bodyPr wrap="square" lIns="0" tIns="0" rIns="0" bIns="0" rtlCol="0" anchor="t">
            <a:spAutoFit/>
          </a:bodyPr>
          <a:lstStyle/>
          <a:p>
            <a:pPr algn="l">
              <a:lnSpc>
                <a:spcPts val="5949"/>
              </a:lnSpc>
            </a:pPr>
            <a:r>
              <a:rPr lang="en-US" sz="3499" dirty="0">
                <a:solidFill>
                  <a:srgbClr val="2B3004"/>
                </a:solidFill>
                <a:latin typeface="Canva Sans"/>
                <a:ea typeface="Canva Sans"/>
                <a:cs typeface="Canva Sans"/>
                <a:sym typeface="Canva Sans"/>
              </a:rPr>
              <a:t>A network of buoys sends information back to labs constantly. They could be tracking whales, noting temperature changes, or monitoring ocean currents.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6174522" y="5200175"/>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4482627" y="-2476365"/>
            <a:ext cx="6344010" cy="7138126"/>
          </a:xfrm>
          <a:custGeom>
            <a:avLst/>
            <a:gdLst/>
            <a:ahLst/>
            <a:cxnLst/>
            <a:rect l="l" t="t" r="r" b="b"/>
            <a:pathLst>
              <a:path w="6344010" h="7138126">
                <a:moveTo>
                  <a:pt x="0" y="0"/>
                </a:moveTo>
                <a:lnTo>
                  <a:pt x="6344010" y="0"/>
                </a:lnTo>
                <a:lnTo>
                  <a:pt x="6344010" y="7138127"/>
                </a:lnTo>
                <a:lnTo>
                  <a:pt x="0" y="71381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2760153" y="6284935"/>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492396" y="5625238"/>
            <a:ext cx="6344010" cy="7138126"/>
          </a:xfrm>
          <a:custGeom>
            <a:avLst/>
            <a:gdLst/>
            <a:ahLst/>
            <a:cxnLst/>
            <a:rect l="l" t="t" r="r" b="b"/>
            <a:pathLst>
              <a:path w="6344010" h="7138126">
                <a:moveTo>
                  <a:pt x="0" y="0"/>
                </a:moveTo>
                <a:lnTo>
                  <a:pt x="6344009" y="0"/>
                </a:lnTo>
                <a:lnTo>
                  <a:pt x="6344009" y="7138127"/>
                </a:lnTo>
                <a:lnTo>
                  <a:pt x="0" y="71381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8674527" y="921702"/>
            <a:ext cx="8584773" cy="8272600"/>
          </a:xfrm>
          <a:custGeom>
            <a:avLst/>
            <a:gdLst/>
            <a:ahLst/>
            <a:cxnLst/>
            <a:rect l="l" t="t" r="r" b="b"/>
            <a:pathLst>
              <a:path w="8584773" h="8272600">
                <a:moveTo>
                  <a:pt x="0" y="0"/>
                </a:moveTo>
                <a:lnTo>
                  <a:pt x="8584773" y="0"/>
                </a:lnTo>
                <a:lnTo>
                  <a:pt x="8584773" y="8272599"/>
                </a:lnTo>
                <a:lnTo>
                  <a:pt x="0" y="827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9827407" y="3988932"/>
            <a:ext cx="6279013" cy="353194"/>
          </a:xfrm>
          <a:custGeom>
            <a:avLst/>
            <a:gdLst/>
            <a:ahLst/>
            <a:cxnLst/>
            <a:rect l="l" t="t" r="r" b="b"/>
            <a:pathLst>
              <a:path w="6279013" h="353194">
                <a:moveTo>
                  <a:pt x="0" y="0"/>
                </a:moveTo>
                <a:lnTo>
                  <a:pt x="6279013" y="0"/>
                </a:lnTo>
                <a:lnTo>
                  <a:pt x="6279013" y="353195"/>
                </a:lnTo>
                <a:lnTo>
                  <a:pt x="0" y="353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rot="1276216">
            <a:off x="-2143305" y="-2902201"/>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TextBox 11"/>
          <p:cNvSpPr txBox="1"/>
          <p:nvPr/>
        </p:nvSpPr>
        <p:spPr>
          <a:xfrm>
            <a:off x="9755283" y="1507119"/>
            <a:ext cx="6423261" cy="2162179"/>
          </a:xfrm>
          <a:prstGeom prst="rect">
            <a:avLst/>
          </a:prstGeom>
        </p:spPr>
        <p:txBody>
          <a:bodyPr lIns="0" tIns="0" rIns="0" bIns="0" rtlCol="0" anchor="t">
            <a:spAutoFit/>
          </a:bodyPr>
          <a:lstStyle/>
          <a:p>
            <a:pPr algn="ctr">
              <a:lnSpc>
                <a:spcPts val="8400"/>
              </a:lnSpc>
            </a:pPr>
            <a:r>
              <a:rPr lang="en-US" sz="7500">
                <a:solidFill>
                  <a:srgbClr val="2B3004"/>
                </a:solidFill>
                <a:latin typeface="Lilita One"/>
                <a:ea typeface="Lilita One"/>
                <a:cs typeface="Lilita One"/>
                <a:sym typeface="Lilita One"/>
              </a:rPr>
              <a:t>Satellite Monitoring</a:t>
            </a:r>
          </a:p>
        </p:txBody>
      </p:sp>
      <p:sp>
        <p:nvSpPr>
          <p:cNvPr id="12" name="TextBox 12"/>
          <p:cNvSpPr txBox="1"/>
          <p:nvPr/>
        </p:nvSpPr>
        <p:spPr>
          <a:xfrm>
            <a:off x="9346527" y="4499837"/>
            <a:ext cx="7240774" cy="3613150"/>
          </a:xfrm>
          <a:prstGeom prst="rect">
            <a:avLst/>
          </a:prstGeom>
        </p:spPr>
        <p:txBody>
          <a:bodyPr lIns="0" tIns="0" rIns="0" bIns="0" rtlCol="0" anchor="t">
            <a:spAutoFit/>
          </a:bodyPr>
          <a:lstStyle/>
          <a:p>
            <a:pPr algn="l">
              <a:lnSpc>
                <a:spcPts val="5779"/>
              </a:lnSpc>
            </a:pPr>
            <a:r>
              <a:rPr lang="en-US" sz="3399">
                <a:solidFill>
                  <a:srgbClr val="2B3004"/>
                </a:solidFill>
                <a:latin typeface="Canva Sans"/>
                <a:ea typeface="Canva Sans"/>
                <a:cs typeface="Canva Sans"/>
                <a:sym typeface="Canva Sans"/>
              </a:rPr>
              <a:t>Satellites can protect huge areas of the ocean from illegal fishing, warn people about storms or tsunamis, detect big changes like coral bleaching.</a:t>
            </a:r>
          </a:p>
        </p:txBody>
      </p:sp>
      <p:pic>
        <p:nvPicPr>
          <p:cNvPr id="14" name="Graphic 13" descr="Satellite with solid fill">
            <a:extLst>
              <a:ext uri="{FF2B5EF4-FFF2-40B4-BE49-F238E27FC236}">
                <a16:creationId xmlns:a16="http://schemas.microsoft.com/office/drawing/2014/main" id="{17EBCA9E-9446-AB3D-D09C-148DC3B067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32454" y="2019300"/>
            <a:ext cx="5791200" cy="5791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367372" y="-679049"/>
            <a:ext cx="8482118" cy="5852662"/>
          </a:xfrm>
          <a:custGeom>
            <a:avLst/>
            <a:gdLst/>
            <a:ahLst/>
            <a:cxnLst/>
            <a:rect l="l" t="t" r="r" b="b"/>
            <a:pathLst>
              <a:path w="8482118" h="5852662">
                <a:moveTo>
                  <a:pt x="0" y="0"/>
                </a:moveTo>
                <a:lnTo>
                  <a:pt x="8482118" y="0"/>
                </a:lnTo>
                <a:lnTo>
                  <a:pt x="8482118" y="5852662"/>
                </a:lnTo>
                <a:lnTo>
                  <a:pt x="0" y="58526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0693710" y="5881003"/>
            <a:ext cx="8482119" cy="5852663"/>
          </a:xfrm>
          <a:custGeom>
            <a:avLst/>
            <a:gdLst/>
            <a:ahLst/>
            <a:cxnLst/>
            <a:rect l="l" t="t" r="r" b="b"/>
            <a:pathLst>
              <a:path w="8482118" h="5852662">
                <a:moveTo>
                  <a:pt x="0" y="0"/>
                </a:moveTo>
                <a:lnTo>
                  <a:pt x="8482118" y="0"/>
                </a:lnTo>
                <a:lnTo>
                  <a:pt x="8482118" y="5852662"/>
                </a:lnTo>
                <a:lnTo>
                  <a:pt x="0" y="58526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385175" flipH="1">
            <a:off x="-3248703" y="-1948221"/>
            <a:ext cx="7953738" cy="4543573"/>
          </a:xfrm>
          <a:custGeom>
            <a:avLst/>
            <a:gdLst/>
            <a:ahLst/>
            <a:cxnLst/>
            <a:rect l="l" t="t" r="r" b="b"/>
            <a:pathLst>
              <a:path w="7953738" h="4543573">
                <a:moveTo>
                  <a:pt x="7953739" y="0"/>
                </a:moveTo>
                <a:lnTo>
                  <a:pt x="0" y="0"/>
                </a:lnTo>
                <a:lnTo>
                  <a:pt x="0" y="4543573"/>
                </a:lnTo>
                <a:lnTo>
                  <a:pt x="7953739" y="4543573"/>
                </a:lnTo>
                <a:lnTo>
                  <a:pt x="795373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rot="-1662899">
            <a:off x="13233062" y="8037285"/>
            <a:ext cx="6496391" cy="3711063"/>
          </a:xfrm>
          <a:custGeom>
            <a:avLst/>
            <a:gdLst/>
            <a:ahLst/>
            <a:cxnLst/>
            <a:rect l="l" t="t" r="r" b="b"/>
            <a:pathLst>
              <a:path w="6496391" h="3711063">
                <a:moveTo>
                  <a:pt x="0" y="0"/>
                </a:moveTo>
                <a:lnTo>
                  <a:pt x="6496390" y="0"/>
                </a:lnTo>
                <a:lnTo>
                  <a:pt x="6496390" y="3711063"/>
                </a:lnTo>
                <a:lnTo>
                  <a:pt x="0" y="37110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7" name="Group 7"/>
          <p:cNvGrpSpPr/>
          <p:nvPr/>
        </p:nvGrpSpPr>
        <p:grpSpPr>
          <a:xfrm>
            <a:off x="728169" y="323567"/>
            <a:ext cx="16830809" cy="9403195"/>
            <a:chOff x="0" y="0"/>
            <a:chExt cx="4545456" cy="2539498"/>
          </a:xfrm>
        </p:grpSpPr>
        <p:sp>
          <p:nvSpPr>
            <p:cNvPr id="8" name="Freeform 8"/>
            <p:cNvSpPr/>
            <p:nvPr/>
          </p:nvSpPr>
          <p:spPr>
            <a:xfrm>
              <a:off x="0" y="0"/>
              <a:ext cx="4545455" cy="2539498"/>
            </a:xfrm>
            <a:custGeom>
              <a:avLst/>
              <a:gdLst/>
              <a:ahLst/>
              <a:cxnLst/>
              <a:rect l="l" t="t" r="r" b="b"/>
              <a:pathLst>
                <a:path w="4545455" h="2539498">
                  <a:moveTo>
                    <a:pt x="26219" y="0"/>
                  </a:moveTo>
                  <a:lnTo>
                    <a:pt x="4519236" y="0"/>
                  </a:lnTo>
                  <a:cubicBezTo>
                    <a:pt x="4526190" y="0"/>
                    <a:pt x="4532859" y="2762"/>
                    <a:pt x="4537776" y="7679"/>
                  </a:cubicBezTo>
                  <a:cubicBezTo>
                    <a:pt x="4542693" y="12596"/>
                    <a:pt x="4545455" y="19265"/>
                    <a:pt x="4545455" y="26219"/>
                  </a:cubicBezTo>
                  <a:lnTo>
                    <a:pt x="4545455" y="2513279"/>
                  </a:lnTo>
                  <a:cubicBezTo>
                    <a:pt x="4545455" y="2520233"/>
                    <a:pt x="4542693" y="2526902"/>
                    <a:pt x="4537776" y="2531819"/>
                  </a:cubicBezTo>
                  <a:cubicBezTo>
                    <a:pt x="4532859" y="2536736"/>
                    <a:pt x="4526190" y="2539498"/>
                    <a:pt x="4519236" y="2539498"/>
                  </a:cubicBezTo>
                  <a:lnTo>
                    <a:pt x="26219" y="2539498"/>
                  </a:lnTo>
                  <a:cubicBezTo>
                    <a:pt x="19265" y="2539498"/>
                    <a:pt x="12596" y="2536736"/>
                    <a:pt x="7679" y="2531819"/>
                  </a:cubicBezTo>
                  <a:cubicBezTo>
                    <a:pt x="2762" y="2526902"/>
                    <a:pt x="0" y="2520233"/>
                    <a:pt x="0" y="2513279"/>
                  </a:cubicBezTo>
                  <a:lnTo>
                    <a:pt x="0" y="26219"/>
                  </a:lnTo>
                  <a:cubicBezTo>
                    <a:pt x="0" y="19265"/>
                    <a:pt x="2762" y="12596"/>
                    <a:pt x="7679" y="7679"/>
                  </a:cubicBezTo>
                  <a:cubicBezTo>
                    <a:pt x="12596" y="2762"/>
                    <a:pt x="19265" y="0"/>
                    <a:pt x="26219" y="0"/>
                  </a:cubicBezTo>
                  <a:close/>
                </a:path>
              </a:pathLst>
            </a:custGeom>
            <a:solidFill>
              <a:srgbClr val="FFFFFF"/>
            </a:solidFill>
            <a:ln w="219075" cap="rnd">
              <a:solidFill>
                <a:srgbClr val="D1A5E6"/>
              </a:solidFill>
              <a:prstDash val="solid"/>
              <a:round/>
            </a:ln>
          </p:spPr>
          <p:txBody>
            <a:bodyPr/>
            <a:lstStyle/>
            <a:p>
              <a:endParaRPr lang="en-GB"/>
            </a:p>
          </p:txBody>
        </p:sp>
        <p:sp>
          <p:nvSpPr>
            <p:cNvPr id="9" name="TextBox 9"/>
            <p:cNvSpPr txBox="1"/>
            <p:nvPr/>
          </p:nvSpPr>
          <p:spPr>
            <a:xfrm>
              <a:off x="0" y="-38100"/>
              <a:ext cx="4545456" cy="257759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127146" y="-71886"/>
            <a:ext cx="2264311" cy="2179399"/>
          </a:xfrm>
          <a:custGeom>
            <a:avLst/>
            <a:gdLst/>
            <a:ahLst/>
            <a:cxnLst/>
            <a:rect l="l" t="t" r="r" b="b"/>
            <a:pathLst>
              <a:path w="2264310" h="2179398">
                <a:moveTo>
                  <a:pt x="0" y="0"/>
                </a:moveTo>
                <a:lnTo>
                  <a:pt x="2264310" y="0"/>
                </a:lnTo>
                <a:lnTo>
                  <a:pt x="2264310" y="2179399"/>
                </a:lnTo>
                <a:lnTo>
                  <a:pt x="0" y="217939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11" name="Freeform 11"/>
          <p:cNvSpPr/>
          <p:nvPr/>
        </p:nvSpPr>
        <p:spPr>
          <a:xfrm rot="-992340">
            <a:off x="-895144" y="9103480"/>
            <a:ext cx="3246621" cy="1578669"/>
          </a:xfrm>
          <a:custGeom>
            <a:avLst/>
            <a:gdLst/>
            <a:ahLst/>
            <a:cxnLst/>
            <a:rect l="l" t="t" r="r" b="b"/>
            <a:pathLst>
              <a:path w="3246621" h="1578669">
                <a:moveTo>
                  <a:pt x="0" y="0"/>
                </a:moveTo>
                <a:lnTo>
                  <a:pt x="3246621" y="0"/>
                </a:lnTo>
                <a:lnTo>
                  <a:pt x="3246621" y="1578669"/>
                </a:lnTo>
                <a:lnTo>
                  <a:pt x="0" y="1578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a:off x="1284542" y="2748031"/>
            <a:ext cx="15718919" cy="5285487"/>
          </a:xfrm>
          <a:custGeom>
            <a:avLst/>
            <a:gdLst/>
            <a:ahLst/>
            <a:cxnLst/>
            <a:rect l="l" t="t" r="r" b="b"/>
            <a:pathLst>
              <a:path w="15718919" h="5285487">
                <a:moveTo>
                  <a:pt x="0" y="0"/>
                </a:moveTo>
                <a:lnTo>
                  <a:pt x="15718918" y="0"/>
                </a:lnTo>
                <a:lnTo>
                  <a:pt x="15718918" y="5285486"/>
                </a:lnTo>
                <a:lnTo>
                  <a:pt x="0" y="5285486"/>
                </a:lnTo>
                <a:lnTo>
                  <a:pt x="0" y="0"/>
                </a:lnTo>
                <a:close/>
              </a:path>
            </a:pathLst>
          </a:custGeom>
          <a:blipFill>
            <a:blip r:embed="rId11"/>
            <a:stretch>
              <a:fillRect/>
            </a:stretch>
          </a:blipFill>
        </p:spPr>
        <p:txBody>
          <a:bodyPr/>
          <a:lstStyle/>
          <a:p>
            <a:endParaRPr lang="en-GB"/>
          </a:p>
        </p:txBody>
      </p:sp>
      <p:sp>
        <p:nvSpPr>
          <p:cNvPr id="13" name="TextBox 13"/>
          <p:cNvSpPr txBox="1"/>
          <p:nvPr/>
        </p:nvSpPr>
        <p:spPr>
          <a:xfrm>
            <a:off x="3056301" y="899265"/>
            <a:ext cx="11878468" cy="730969"/>
          </a:xfrm>
          <a:prstGeom prst="rect">
            <a:avLst/>
          </a:prstGeom>
        </p:spPr>
        <p:txBody>
          <a:bodyPr lIns="0" tIns="0" rIns="0" bIns="0" rtlCol="0" anchor="t">
            <a:spAutoFit/>
          </a:bodyPr>
          <a:lstStyle/>
          <a:p>
            <a:pPr algn="ctr">
              <a:lnSpc>
                <a:spcPts val="5656"/>
              </a:lnSpc>
            </a:pPr>
            <a:r>
              <a:rPr lang="en-US" sz="5600">
                <a:solidFill>
                  <a:srgbClr val="FCB0D7"/>
                </a:solidFill>
                <a:latin typeface="Fredoka"/>
                <a:ea typeface="Fredoka"/>
                <a:cs typeface="Fredoka"/>
                <a:sym typeface="Fredoka"/>
              </a:rPr>
              <a:t>THERE ARE 12 MAIN META SKILLS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13288676" y="-1559176"/>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2873848" y="-1994626"/>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298157" y="7844684"/>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0800000">
            <a:off x="12018867" y="6214522"/>
            <a:ext cx="7266109" cy="8175650"/>
          </a:xfrm>
          <a:custGeom>
            <a:avLst/>
            <a:gdLst/>
            <a:ahLst/>
            <a:cxnLst/>
            <a:rect l="l" t="t" r="r" b="b"/>
            <a:pathLst>
              <a:path w="7266109" h="8175650">
                <a:moveTo>
                  <a:pt x="0" y="0"/>
                </a:moveTo>
                <a:lnTo>
                  <a:pt x="7266109" y="0"/>
                </a:lnTo>
                <a:lnTo>
                  <a:pt x="7266109" y="8175650"/>
                </a:lnTo>
                <a:lnTo>
                  <a:pt x="0" y="8175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028700" y="985700"/>
            <a:ext cx="8584773" cy="8272600"/>
          </a:xfrm>
          <a:custGeom>
            <a:avLst/>
            <a:gdLst/>
            <a:ahLst/>
            <a:cxnLst/>
            <a:rect l="l" t="t" r="r" b="b"/>
            <a:pathLst>
              <a:path w="8584773" h="8272600">
                <a:moveTo>
                  <a:pt x="0" y="0"/>
                </a:moveTo>
                <a:lnTo>
                  <a:pt x="8584773" y="0"/>
                </a:lnTo>
                <a:lnTo>
                  <a:pt x="8584773" y="8272600"/>
                </a:lnTo>
                <a:lnTo>
                  <a:pt x="0" y="8272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2181580" y="3815872"/>
            <a:ext cx="6279013" cy="353194"/>
          </a:xfrm>
          <a:custGeom>
            <a:avLst/>
            <a:gdLst/>
            <a:ahLst/>
            <a:cxnLst/>
            <a:rect l="l" t="t" r="r" b="b"/>
            <a:pathLst>
              <a:path w="6279013" h="353194">
                <a:moveTo>
                  <a:pt x="0" y="0"/>
                </a:moveTo>
                <a:lnTo>
                  <a:pt x="6279013" y="0"/>
                </a:lnTo>
                <a:lnTo>
                  <a:pt x="6279013" y="353195"/>
                </a:lnTo>
                <a:lnTo>
                  <a:pt x="0" y="353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rot="1276216">
            <a:off x="7720830" y="-4994853"/>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9975273" y="1434911"/>
            <a:ext cx="8312727" cy="8229600"/>
          </a:xfrm>
          <a:custGeom>
            <a:avLst/>
            <a:gdLst/>
            <a:ahLst/>
            <a:cxnLst/>
            <a:rect l="l" t="t" r="r" b="b"/>
            <a:pathLst>
              <a:path w="8312727" h="8229600">
                <a:moveTo>
                  <a:pt x="0" y="0"/>
                </a:moveTo>
                <a:lnTo>
                  <a:pt x="8312727" y="0"/>
                </a:lnTo>
                <a:lnTo>
                  <a:pt x="8312727" y="8229600"/>
                </a:lnTo>
                <a:lnTo>
                  <a:pt x="0" y="8229600"/>
                </a:lnTo>
                <a:lnTo>
                  <a:pt x="0" y="0"/>
                </a:lnTo>
                <a:close/>
              </a:path>
            </a:pathLst>
          </a:custGeom>
          <a:blipFill>
            <a:blip r:embed="rId10"/>
            <a:stretch>
              <a:fillRect/>
            </a:stretch>
          </a:blipFill>
        </p:spPr>
        <p:txBody>
          <a:bodyPr/>
          <a:lstStyle/>
          <a:p>
            <a:endParaRPr lang="en-GB"/>
          </a:p>
        </p:txBody>
      </p:sp>
      <p:sp>
        <p:nvSpPr>
          <p:cNvPr id="12" name="TextBox 12"/>
          <p:cNvSpPr txBox="1"/>
          <p:nvPr/>
        </p:nvSpPr>
        <p:spPr>
          <a:xfrm>
            <a:off x="2109456" y="1482536"/>
            <a:ext cx="6423261" cy="2162179"/>
          </a:xfrm>
          <a:prstGeom prst="rect">
            <a:avLst/>
          </a:prstGeom>
        </p:spPr>
        <p:txBody>
          <a:bodyPr lIns="0" tIns="0" rIns="0" bIns="0" rtlCol="0" anchor="t">
            <a:spAutoFit/>
          </a:bodyPr>
          <a:lstStyle/>
          <a:p>
            <a:pPr algn="ctr">
              <a:lnSpc>
                <a:spcPts val="8400"/>
              </a:lnSpc>
            </a:pPr>
            <a:r>
              <a:rPr lang="en-US" sz="7500">
                <a:solidFill>
                  <a:srgbClr val="2B3004"/>
                </a:solidFill>
                <a:latin typeface="Lilita One"/>
                <a:ea typeface="Lilita One"/>
                <a:cs typeface="Lilita One"/>
                <a:sym typeface="Lilita One"/>
              </a:rPr>
              <a:t>Automatic Ocean Cleanup</a:t>
            </a:r>
          </a:p>
        </p:txBody>
      </p:sp>
      <p:sp>
        <p:nvSpPr>
          <p:cNvPr id="13" name="TextBox 13"/>
          <p:cNvSpPr txBox="1"/>
          <p:nvPr/>
        </p:nvSpPr>
        <p:spPr>
          <a:xfrm>
            <a:off x="1866934" y="4178300"/>
            <a:ext cx="6908305" cy="3702050"/>
          </a:xfrm>
          <a:prstGeom prst="rect">
            <a:avLst/>
          </a:prstGeom>
        </p:spPr>
        <p:txBody>
          <a:bodyPr lIns="0" tIns="0" rIns="0" bIns="0" rtlCol="0" anchor="t">
            <a:spAutoFit/>
          </a:bodyPr>
          <a:lstStyle/>
          <a:p>
            <a:pPr algn="l">
              <a:lnSpc>
                <a:spcPts val="5949"/>
              </a:lnSpc>
            </a:pPr>
            <a:r>
              <a:rPr lang="en-US" sz="3499">
                <a:solidFill>
                  <a:srgbClr val="2B3004"/>
                </a:solidFill>
                <a:latin typeface="Canva Sans"/>
                <a:ea typeface="Canva Sans"/>
                <a:cs typeface="Canva Sans"/>
                <a:sym typeface="Canva Sans"/>
              </a:rPr>
              <a:t>Artificial intelligence can help us clean up ocean pollution by automatically tracking, collecting, and sorting litter or oil spills.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276216">
            <a:off x="-2277922" y="-2078378"/>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4482627" y="-2476365"/>
            <a:ext cx="6344010" cy="7138126"/>
          </a:xfrm>
          <a:custGeom>
            <a:avLst/>
            <a:gdLst/>
            <a:ahLst/>
            <a:cxnLst/>
            <a:rect l="l" t="t" r="r" b="b"/>
            <a:pathLst>
              <a:path w="6344010" h="7138126">
                <a:moveTo>
                  <a:pt x="0" y="0"/>
                </a:moveTo>
                <a:lnTo>
                  <a:pt x="6344010" y="0"/>
                </a:lnTo>
                <a:lnTo>
                  <a:pt x="6344010" y="7138127"/>
                </a:lnTo>
                <a:lnTo>
                  <a:pt x="0" y="71381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2760153" y="6284935"/>
            <a:ext cx="6344010" cy="7138126"/>
          </a:xfrm>
          <a:custGeom>
            <a:avLst/>
            <a:gdLst/>
            <a:ahLst/>
            <a:cxnLst/>
            <a:rect l="l" t="t" r="r" b="b"/>
            <a:pathLst>
              <a:path w="6344010" h="7138126">
                <a:moveTo>
                  <a:pt x="0" y="0"/>
                </a:moveTo>
                <a:lnTo>
                  <a:pt x="6344009" y="0"/>
                </a:lnTo>
                <a:lnTo>
                  <a:pt x="6344009" y="7138126"/>
                </a:lnTo>
                <a:lnTo>
                  <a:pt x="0" y="713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199259" y="6506149"/>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8674527" y="921702"/>
            <a:ext cx="8584773" cy="8272600"/>
          </a:xfrm>
          <a:custGeom>
            <a:avLst/>
            <a:gdLst/>
            <a:ahLst/>
            <a:cxnLst/>
            <a:rect l="l" t="t" r="r" b="b"/>
            <a:pathLst>
              <a:path w="8584773" h="8272600">
                <a:moveTo>
                  <a:pt x="0" y="0"/>
                </a:moveTo>
                <a:lnTo>
                  <a:pt x="8584773" y="0"/>
                </a:lnTo>
                <a:lnTo>
                  <a:pt x="8584773" y="8272599"/>
                </a:lnTo>
                <a:lnTo>
                  <a:pt x="0" y="827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9827407" y="3072594"/>
            <a:ext cx="6279013" cy="353194"/>
          </a:xfrm>
          <a:custGeom>
            <a:avLst/>
            <a:gdLst/>
            <a:ahLst/>
            <a:cxnLst/>
            <a:rect l="l" t="t" r="r" b="b"/>
            <a:pathLst>
              <a:path w="6279013" h="353194">
                <a:moveTo>
                  <a:pt x="0" y="0"/>
                </a:moveTo>
                <a:lnTo>
                  <a:pt x="6279013" y="0"/>
                </a:lnTo>
                <a:lnTo>
                  <a:pt x="6279013" y="353195"/>
                </a:lnTo>
                <a:lnTo>
                  <a:pt x="0" y="353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1744939" y="3425788"/>
            <a:ext cx="7315200" cy="3785616"/>
          </a:xfrm>
          <a:custGeom>
            <a:avLst/>
            <a:gdLst/>
            <a:ahLst/>
            <a:cxnLst/>
            <a:rect l="l" t="t" r="r" b="b"/>
            <a:pathLst>
              <a:path w="7315200" h="3785616">
                <a:moveTo>
                  <a:pt x="0" y="0"/>
                </a:moveTo>
                <a:lnTo>
                  <a:pt x="7315200" y="0"/>
                </a:lnTo>
                <a:lnTo>
                  <a:pt x="7315200" y="3785616"/>
                </a:lnTo>
                <a:lnTo>
                  <a:pt x="0" y="37856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9449641" y="1747750"/>
            <a:ext cx="7034544" cy="1095379"/>
          </a:xfrm>
          <a:prstGeom prst="rect">
            <a:avLst/>
          </a:prstGeom>
        </p:spPr>
        <p:txBody>
          <a:bodyPr lIns="0" tIns="0" rIns="0" bIns="0" rtlCol="0" anchor="t">
            <a:spAutoFit/>
          </a:bodyPr>
          <a:lstStyle/>
          <a:p>
            <a:pPr algn="ctr">
              <a:lnSpc>
                <a:spcPts val="8400"/>
              </a:lnSpc>
            </a:pPr>
            <a:r>
              <a:rPr lang="en-US" sz="7500">
                <a:solidFill>
                  <a:srgbClr val="2B3004"/>
                </a:solidFill>
                <a:latin typeface="Lilita One"/>
                <a:ea typeface="Lilita One"/>
                <a:cs typeface="Lilita One"/>
                <a:sym typeface="Lilita One"/>
              </a:rPr>
              <a:t>eDNA techniques</a:t>
            </a:r>
          </a:p>
        </p:txBody>
      </p:sp>
      <p:sp>
        <p:nvSpPr>
          <p:cNvPr id="12" name="TextBox 12"/>
          <p:cNvSpPr txBox="1"/>
          <p:nvPr/>
        </p:nvSpPr>
        <p:spPr>
          <a:xfrm>
            <a:off x="9217939" y="3663972"/>
            <a:ext cx="7497949" cy="5080000"/>
          </a:xfrm>
          <a:prstGeom prst="rect">
            <a:avLst/>
          </a:prstGeom>
        </p:spPr>
        <p:txBody>
          <a:bodyPr lIns="0" tIns="0" rIns="0" bIns="0" rtlCol="0" anchor="t">
            <a:spAutoFit/>
          </a:bodyPr>
          <a:lstStyle/>
          <a:p>
            <a:pPr algn="l">
              <a:lnSpc>
                <a:spcPts val="5779"/>
              </a:lnSpc>
            </a:pPr>
            <a:r>
              <a:rPr lang="en-US" sz="3399">
                <a:solidFill>
                  <a:srgbClr val="2B3004"/>
                </a:solidFill>
                <a:latin typeface="Canva Sans"/>
                <a:ea typeface="Canva Sans"/>
                <a:cs typeface="Canva Sans"/>
                <a:sym typeface="Canva Sans"/>
              </a:rPr>
              <a:t>There are many species hard to survey like the rare great crested newt - but scientists have found ways of detecting them in ponds by sampling pond water! This will help protect the newts and improve conservation efforts.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0800000">
            <a:off x="12647418" y="5273718"/>
            <a:ext cx="6772958" cy="6332716"/>
          </a:xfrm>
          <a:custGeom>
            <a:avLst/>
            <a:gdLst/>
            <a:ahLst/>
            <a:cxnLst/>
            <a:rect l="l" t="t" r="r" b="b"/>
            <a:pathLst>
              <a:path w="6772958" h="6332716">
                <a:moveTo>
                  <a:pt x="0" y="0"/>
                </a:moveTo>
                <a:lnTo>
                  <a:pt x="6772959" y="0"/>
                </a:lnTo>
                <a:lnTo>
                  <a:pt x="6772959" y="6332716"/>
                </a:lnTo>
                <a:lnTo>
                  <a:pt x="0" y="6332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4243869" y="1433282"/>
            <a:ext cx="10240548" cy="7323543"/>
          </a:xfrm>
          <a:custGeom>
            <a:avLst/>
            <a:gdLst/>
            <a:ahLst/>
            <a:cxnLst/>
            <a:rect l="l" t="t" r="r" b="b"/>
            <a:pathLst>
              <a:path w="10240548" h="7323543">
                <a:moveTo>
                  <a:pt x="0" y="0"/>
                </a:moveTo>
                <a:lnTo>
                  <a:pt x="10240548" y="0"/>
                </a:lnTo>
                <a:lnTo>
                  <a:pt x="10240548" y="7323543"/>
                </a:lnTo>
                <a:lnTo>
                  <a:pt x="0" y="732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4196531" y="-1047976"/>
            <a:ext cx="6277859" cy="6652036"/>
          </a:xfrm>
          <a:custGeom>
            <a:avLst/>
            <a:gdLst/>
            <a:ahLst/>
            <a:cxnLst/>
            <a:rect l="l" t="t" r="r" b="b"/>
            <a:pathLst>
              <a:path w="6277859" h="6652036">
                <a:moveTo>
                  <a:pt x="0" y="0"/>
                </a:moveTo>
                <a:lnTo>
                  <a:pt x="6277859" y="0"/>
                </a:lnTo>
                <a:lnTo>
                  <a:pt x="6277859" y="6652036"/>
                </a:lnTo>
                <a:lnTo>
                  <a:pt x="0" y="6652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1634358" y="-2723574"/>
            <a:ext cx="6344010" cy="7138126"/>
          </a:xfrm>
          <a:custGeom>
            <a:avLst/>
            <a:gdLst/>
            <a:ahLst/>
            <a:cxnLst/>
            <a:rect l="l" t="t" r="r" b="b"/>
            <a:pathLst>
              <a:path w="6344010" h="7138126">
                <a:moveTo>
                  <a:pt x="0" y="0"/>
                </a:moveTo>
                <a:lnTo>
                  <a:pt x="6344010" y="0"/>
                </a:lnTo>
                <a:lnTo>
                  <a:pt x="6344010" y="7138126"/>
                </a:lnTo>
                <a:lnTo>
                  <a:pt x="0" y="7138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rot="-10800000">
            <a:off x="4709652" y="-4899434"/>
            <a:ext cx="6772958" cy="6332716"/>
          </a:xfrm>
          <a:custGeom>
            <a:avLst/>
            <a:gdLst/>
            <a:ahLst/>
            <a:cxnLst/>
            <a:rect l="l" t="t" r="r" b="b"/>
            <a:pathLst>
              <a:path w="6772958" h="6332716">
                <a:moveTo>
                  <a:pt x="0" y="0"/>
                </a:moveTo>
                <a:lnTo>
                  <a:pt x="6772958" y="0"/>
                </a:lnTo>
                <a:lnTo>
                  <a:pt x="6772958" y="6332716"/>
                </a:lnTo>
                <a:lnTo>
                  <a:pt x="0" y="6332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rot="9772131">
            <a:off x="6191218" y="8149342"/>
            <a:ext cx="6772958" cy="6332716"/>
          </a:xfrm>
          <a:custGeom>
            <a:avLst/>
            <a:gdLst/>
            <a:ahLst/>
            <a:cxnLst/>
            <a:rect l="l" t="t" r="r" b="b"/>
            <a:pathLst>
              <a:path w="6772958" h="6332716">
                <a:moveTo>
                  <a:pt x="0" y="0"/>
                </a:moveTo>
                <a:lnTo>
                  <a:pt x="6772958" y="0"/>
                </a:lnTo>
                <a:lnTo>
                  <a:pt x="6772958" y="6332716"/>
                </a:lnTo>
                <a:lnTo>
                  <a:pt x="0" y="63327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1634358" y="5932282"/>
            <a:ext cx="6277859" cy="6652036"/>
          </a:xfrm>
          <a:custGeom>
            <a:avLst/>
            <a:gdLst/>
            <a:ahLst/>
            <a:cxnLst/>
            <a:rect l="l" t="t" r="r" b="b"/>
            <a:pathLst>
              <a:path w="6277859" h="6652036">
                <a:moveTo>
                  <a:pt x="0" y="0"/>
                </a:moveTo>
                <a:lnTo>
                  <a:pt x="6277859" y="0"/>
                </a:lnTo>
                <a:lnTo>
                  <a:pt x="6277859" y="6652036"/>
                </a:lnTo>
                <a:lnTo>
                  <a:pt x="0" y="66520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Freeform 11"/>
          <p:cNvSpPr/>
          <p:nvPr/>
        </p:nvSpPr>
        <p:spPr>
          <a:xfrm>
            <a:off x="4091469" y="1530175"/>
            <a:ext cx="10105062" cy="7226650"/>
          </a:xfrm>
          <a:custGeom>
            <a:avLst/>
            <a:gdLst/>
            <a:ahLst/>
            <a:cxnLst/>
            <a:rect l="l" t="t" r="r" b="b"/>
            <a:pathLst>
              <a:path w="10105062" h="7226650">
                <a:moveTo>
                  <a:pt x="0" y="0"/>
                </a:moveTo>
                <a:lnTo>
                  <a:pt x="10105062" y="0"/>
                </a:lnTo>
                <a:lnTo>
                  <a:pt x="10105062" y="7226650"/>
                </a:lnTo>
                <a:lnTo>
                  <a:pt x="0" y="72266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2" name="Freeform 12"/>
          <p:cNvSpPr/>
          <p:nvPr/>
        </p:nvSpPr>
        <p:spPr>
          <a:xfrm rot="-5400000">
            <a:off x="8354427" y="-2546485"/>
            <a:ext cx="1579146" cy="6380388"/>
          </a:xfrm>
          <a:custGeom>
            <a:avLst/>
            <a:gdLst/>
            <a:ahLst/>
            <a:cxnLst/>
            <a:rect l="l" t="t" r="r" b="b"/>
            <a:pathLst>
              <a:path w="1579146" h="6380388">
                <a:moveTo>
                  <a:pt x="0" y="0"/>
                </a:moveTo>
                <a:lnTo>
                  <a:pt x="1579146" y="0"/>
                </a:lnTo>
                <a:lnTo>
                  <a:pt x="1579146" y="6380388"/>
                </a:lnTo>
                <a:lnTo>
                  <a:pt x="0" y="63803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3" name="Freeform 13"/>
          <p:cNvSpPr/>
          <p:nvPr/>
        </p:nvSpPr>
        <p:spPr>
          <a:xfrm>
            <a:off x="5486400" y="6975990"/>
            <a:ext cx="7315200" cy="411480"/>
          </a:xfrm>
          <a:custGeom>
            <a:avLst/>
            <a:gdLst/>
            <a:ahLst/>
            <a:cxnLst/>
            <a:rect l="l" t="t" r="r" b="b"/>
            <a:pathLst>
              <a:path w="7315200" h="411480">
                <a:moveTo>
                  <a:pt x="0" y="0"/>
                </a:moveTo>
                <a:lnTo>
                  <a:pt x="7315200" y="0"/>
                </a:lnTo>
                <a:lnTo>
                  <a:pt x="7315200" y="411480"/>
                </a:lnTo>
                <a:lnTo>
                  <a:pt x="0" y="41148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4" name="Freeform 14"/>
          <p:cNvSpPr/>
          <p:nvPr/>
        </p:nvSpPr>
        <p:spPr>
          <a:xfrm rot="-5400000">
            <a:off x="8750491" y="6401351"/>
            <a:ext cx="783435" cy="6084933"/>
          </a:xfrm>
          <a:custGeom>
            <a:avLst/>
            <a:gdLst/>
            <a:ahLst/>
            <a:cxnLst/>
            <a:rect l="l" t="t" r="r" b="b"/>
            <a:pathLst>
              <a:path w="783435" h="6084933">
                <a:moveTo>
                  <a:pt x="0" y="0"/>
                </a:moveTo>
                <a:lnTo>
                  <a:pt x="783435" y="0"/>
                </a:lnTo>
                <a:lnTo>
                  <a:pt x="783435" y="6084933"/>
                </a:lnTo>
                <a:lnTo>
                  <a:pt x="0" y="608493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5" name="TextBox 15"/>
          <p:cNvSpPr txBox="1"/>
          <p:nvPr/>
        </p:nvSpPr>
        <p:spPr>
          <a:xfrm>
            <a:off x="4946397" y="3173771"/>
            <a:ext cx="8055066" cy="3053460"/>
          </a:xfrm>
          <a:prstGeom prst="rect">
            <a:avLst/>
          </a:prstGeom>
        </p:spPr>
        <p:txBody>
          <a:bodyPr lIns="0" tIns="0" rIns="0" bIns="0" rtlCol="0" anchor="t">
            <a:spAutoFit/>
          </a:bodyPr>
          <a:lstStyle/>
          <a:p>
            <a:pPr algn="ctr">
              <a:lnSpc>
                <a:spcPts val="7951"/>
              </a:lnSpc>
            </a:pPr>
            <a:r>
              <a:rPr lang="en-US" sz="7099">
                <a:solidFill>
                  <a:srgbClr val="2B3004"/>
                </a:solidFill>
                <a:latin typeface="Lilita One"/>
                <a:ea typeface="Lilita One"/>
                <a:cs typeface="Lilita One"/>
                <a:sym typeface="Lilita One"/>
              </a:rPr>
              <a:t>What meta skills could these careers need?</a:t>
            </a:r>
          </a:p>
        </p:txBody>
      </p:sp>
      <p:sp>
        <p:nvSpPr>
          <p:cNvPr id="16" name="Freeform 16"/>
          <p:cNvSpPr/>
          <p:nvPr/>
        </p:nvSpPr>
        <p:spPr>
          <a:xfrm flipH="1">
            <a:off x="13238208" y="1028700"/>
            <a:ext cx="5776072" cy="12656731"/>
          </a:xfrm>
          <a:custGeom>
            <a:avLst/>
            <a:gdLst/>
            <a:ahLst/>
            <a:cxnLst/>
            <a:rect l="l" t="t" r="r" b="b"/>
            <a:pathLst>
              <a:path w="5776072" h="12656731">
                <a:moveTo>
                  <a:pt x="5776072" y="0"/>
                </a:moveTo>
                <a:lnTo>
                  <a:pt x="0" y="0"/>
                </a:lnTo>
                <a:lnTo>
                  <a:pt x="0" y="12656731"/>
                </a:lnTo>
                <a:lnTo>
                  <a:pt x="5776072" y="12656731"/>
                </a:lnTo>
                <a:lnTo>
                  <a:pt x="5776072"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7" name="Freeform 17"/>
          <p:cNvSpPr/>
          <p:nvPr/>
        </p:nvSpPr>
        <p:spPr>
          <a:xfrm>
            <a:off x="-1791" y="6713559"/>
            <a:ext cx="5955597" cy="3922336"/>
          </a:xfrm>
          <a:custGeom>
            <a:avLst/>
            <a:gdLst/>
            <a:ahLst/>
            <a:cxnLst/>
            <a:rect l="l" t="t" r="r" b="b"/>
            <a:pathLst>
              <a:path w="5955597" h="3922336">
                <a:moveTo>
                  <a:pt x="0" y="0"/>
                </a:moveTo>
                <a:lnTo>
                  <a:pt x="5955597" y="0"/>
                </a:lnTo>
                <a:lnTo>
                  <a:pt x="5955597" y="3922336"/>
                </a:lnTo>
                <a:lnTo>
                  <a:pt x="0" y="3922336"/>
                </a:lnTo>
                <a:lnTo>
                  <a:pt x="0" y="0"/>
                </a:lnTo>
                <a:close/>
              </a:path>
            </a:pathLst>
          </a:custGeom>
          <a:blipFill>
            <a:blip r:embed="rId24">
              <a:extLst>
                <a:ext uri="{96DAC541-7B7A-43D3-8B79-37D633B846F1}">
                  <asvg:svgBlip xmlns:asvg="http://schemas.microsoft.com/office/drawing/2016/SVG/main" r:embed="rId25"/>
                </a:ext>
              </a:extLst>
            </a:blip>
            <a:stretch>
              <a:fillRect t="-95753" r="-7327"/>
            </a:stretch>
          </a:blipFill>
        </p:spPr>
        <p:txBody>
          <a:bodyPr/>
          <a:lstStyle/>
          <a:p>
            <a:endParaRPr lang="en-GB"/>
          </a:p>
        </p:txBody>
      </p:sp>
      <p:sp>
        <p:nvSpPr>
          <p:cNvPr id="18" name="Freeform 18"/>
          <p:cNvSpPr/>
          <p:nvPr/>
        </p:nvSpPr>
        <p:spPr>
          <a:xfrm rot="1962935">
            <a:off x="383078" y="607004"/>
            <a:ext cx="3918590" cy="3918590"/>
          </a:xfrm>
          <a:custGeom>
            <a:avLst/>
            <a:gdLst/>
            <a:ahLst/>
            <a:cxnLst/>
            <a:rect l="l" t="t" r="r" b="b"/>
            <a:pathLst>
              <a:path w="3918590" h="3918590">
                <a:moveTo>
                  <a:pt x="0" y="0"/>
                </a:moveTo>
                <a:lnTo>
                  <a:pt x="3918590" y="0"/>
                </a:lnTo>
                <a:lnTo>
                  <a:pt x="3918590" y="3918590"/>
                </a:lnTo>
                <a:lnTo>
                  <a:pt x="0" y="391859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2059519"/>
            <a:ext cx="18288000" cy="6953875"/>
            <a:chOff x="0" y="0"/>
            <a:chExt cx="4816593" cy="1831473"/>
          </a:xfrm>
        </p:grpSpPr>
        <p:sp>
          <p:nvSpPr>
            <p:cNvPr id="4" name="Freeform 4"/>
            <p:cNvSpPr/>
            <p:nvPr/>
          </p:nvSpPr>
          <p:spPr>
            <a:xfrm>
              <a:off x="0" y="0"/>
              <a:ext cx="4816592" cy="1831473"/>
            </a:xfrm>
            <a:custGeom>
              <a:avLst/>
              <a:gdLst/>
              <a:ahLst/>
              <a:cxnLst/>
              <a:rect l="l" t="t" r="r" b="b"/>
              <a:pathLst>
                <a:path w="4816592" h="1831473">
                  <a:moveTo>
                    <a:pt x="0" y="0"/>
                  </a:moveTo>
                  <a:lnTo>
                    <a:pt x="4816592" y="0"/>
                  </a:lnTo>
                  <a:lnTo>
                    <a:pt x="4816592" y="1831473"/>
                  </a:lnTo>
                  <a:lnTo>
                    <a:pt x="0" y="1831473"/>
                  </a:lnTo>
                  <a:close/>
                </a:path>
              </a:pathLst>
            </a:custGeom>
            <a:solidFill>
              <a:srgbClr val="FFFFFF"/>
            </a:solidFill>
          </p:spPr>
          <p:txBody>
            <a:bodyPr/>
            <a:lstStyle/>
            <a:p>
              <a:endParaRPr lang="en-GB"/>
            </a:p>
          </p:txBody>
        </p:sp>
        <p:sp>
          <p:nvSpPr>
            <p:cNvPr id="5" name="TextBox 5"/>
            <p:cNvSpPr txBox="1"/>
            <p:nvPr/>
          </p:nvSpPr>
          <p:spPr>
            <a:xfrm>
              <a:off x="0" y="-38100"/>
              <a:ext cx="4816593" cy="186957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202697" y="1775441"/>
            <a:ext cx="1597987" cy="1542059"/>
          </a:xfrm>
          <a:custGeom>
            <a:avLst/>
            <a:gdLst/>
            <a:ahLst/>
            <a:cxnLst/>
            <a:rect l="l" t="t" r="r" b="b"/>
            <a:pathLst>
              <a:path w="1597987" h="1542058">
                <a:moveTo>
                  <a:pt x="0" y="0"/>
                </a:moveTo>
                <a:lnTo>
                  <a:pt x="1597987" y="0"/>
                </a:lnTo>
                <a:lnTo>
                  <a:pt x="1597987" y="1542058"/>
                </a:lnTo>
                <a:lnTo>
                  <a:pt x="0" y="1542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202697" y="7571659"/>
            <a:ext cx="1597987" cy="1542059"/>
          </a:xfrm>
          <a:custGeom>
            <a:avLst/>
            <a:gdLst/>
            <a:ahLst/>
            <a:cxnLst/>
            <a:rect l="l" t="t" r="r" b="b"/>
            <a:pathLst>
              <a:path w="1597987" h="1542058">
                <a:moveTo>
                  <a:pt x="0" y="0"/>
                </a:moveTo>
                <a:lnTo>
                  <a:pt x="1597987" y="0"/>
                </a:lnTo>
                <a:lnTo>
                  <a:pt x="1597987" y="1542058"/>
                </a:lnTo>
                <a:lnTo>
                  <a:pt x="0" y="1542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202697" y="3677495"/>
            <a:ext cx="1597987" cy="1542059"/>
          </a:xfrm>
          <a:custGeom>
            <a:avLst/>
            <a:gdLst/>
            <a:ahLst/>
            <a:cxnLst/>
            <a:rect l="l" t="t" r="r" b="b"/>
            <a:pathLst>
              <a:path w="1597987" h="1542058">
                <a:moveTo>
                  <a:pt x="0" y="0"/>
                </a:moveTo>
                <a:lnTo>
                  <a:pt x="1597987" y="0"/>
                </a:lnTo>
                <a:lnTo>
                  <a:pt x="1597987" y="1542057"/>
                </a:lnTo>
                <a:lnTo>
                  <a:pt x="0" y="1542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282904" y="5672201"/>
            <a:ext cx="1597987" cy="1542059"/>
          </a:xfrm>
          <a:custGeom>
            <a:avLst/>
            <a:gdLst/>
            <a:ahLst/>
            <a:cxnLst/>
            <a:rect l="l" t="t" r="r" b="b"/>
            <a:pathLst>
              <a:path w="1597987" h="1542058">
                <a:moveTo>
                  <a:pt x="0" y="0"/>
                </a:moveTo>
                <a:lnTo>
                  <a:pt x="1597987" y="0"/>
                </a:lnTo>
                <a:lnTo>
                  <a:pt x="1597987" y="1542058"/>
                </a:lnTo>
                <a:lnTo>
                  <a:pt x="0" y="1542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0" name="Group 10"/>
          <p:cNvGrpSpPr/>
          <p:nvPr/>
        </p:nvGrpSpPr>
        <p:grpSpPr>
          <a:xfrm>
            <a:off x="663173" y="2924245"/>
            <a:ext cx="2677035" cy="503003"/>
            <a:chOff x="0" y="0"/>
            <a:chExt cx="1078898" cy="202720"/>
          </a:xfrm>
        </p:grpSpPr>
        <p:sp>
          <p:nvSpPr>
            <p:cNvPr id="11" name="Freeform 11"/>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12" name="TextBox 12"/>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63173" y="8761893"/>
            <a:ext cx="2677035" cy="503003"/>
            <a:chOff x="0" y="0"/>
            <a:chExt cx="1078898" cy="202720"/>
          </a:xfrm>
        </p:grpSpPr>
        <p:sp>
          <p:nvSpPr>
            <p:cNvPr id="14" name="Freeform 14"/>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15" name="TextBox 15"/>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63173" y="4826300"/>
            <a:ext cx="2677035" cy="503003"/>
            <a:chOff x="0" y="0"/>
            <a:chExt cx="1078898" cy="202720"/>
          </a:xfrm>
        </p:grpSpPr>
        <p:sp>
          <p:nvSpPr>
            <p:cNvPr id="17" name="Freeform 17"/>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18" name="TextBox 18"/>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43380" y="6821007"/>
            <a:ext cx="2677035" cy="503003"/>
            <a:chOff x="0" y="0"/>
            <a:chExt cx="1078898" cy="202720"/>
          </a:xfrm>
        </p:grpSpPr>
        <p:sp>
          <p:nvSpPr>
            <p:cNvPr id="20" name="Freeform 20"/>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21" name="TextBox 21"/>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2041793" y="475216"/>
            <a:ext cx="14066859" cy="936154"/>
          </a:xfrm>
          <a:prstGeom prst="rect">
            <a:avLst/>
          </a:prstGeom>
        </p:spPr>
        <p:txBody>
          <a:bodyPr lIns="0" tIns="0" rIns="0" bIns="0" rtlCol="0" anchor="t">
            <a:spAutoFit/>
          </a:bodyPr>
          <a:lstStyle/>
          <a:p>
            <a:pPr algn="ctr">
              <a:lnSpc>
                <a:spcPts val="7272"/>
              </a:lnSpc>
            </a:pPr>
            <a:r>
              <a:rPr lang="en-US" sz="7200">
                <a:solidFill>
                  <a:srgbClr val="FCB0D7"/>
                </a:solidFill>
                <a:latin typeface="Fredoka"/>
                <a:ea typeface="Fredoka"/>
                <a:cs typeface="Fredoka"/>
                <a:sym typeface="Fredoka"/>
              </a:rPr>
              <a:t>FILL IN THE BLANKS</a:t>
            </a:r>
          </a:p>
        </p:txBody>
      </p:sp>
      <p:sp>
        <p:nvSpPr>
          <p:cNvPr id="23" name="TextBox 23"/>
          <p:cNvSpPr txBox="1"/>
          <p:nvPr/>
        </p:nvSpPr>
        <p:spPr>
          <a:xfrm>
            <a:off x="1333641" y="2154769"/>
            <a:ext cx="1336103" cy="666849"/>
          </a:xfrm>
          <a:prstGeom prst="rect">
            <a:avLst/>
          </a:prstGeom>
        </p:spPr>
        <p:txBody>
          <a:bodyPr lIns="0" tIns="0" rIns="0" bIns="0" rtlCol="0" anchor="t">
            <a:spAutoFit/>
          </a:bodyPr>
          <a:lstStyle/>
          <a:p>
            <a:pPr algn="ctr">
              <a:lnSpc>
                <a:spcPts val="5221"/>
              </a:lnSpc>
            </a:pPr>
            <a:r>
              <a:rPr lang="en-US" sz="5169">
                <a:solidFill>
                  <a:srgbClr val="FCB0D7"/>
                </a:solidFill>
                <a:latin typeface="Fredoka"/>
                <a:ea typeface="Fredoka"/>
                <a:cs typeface="Fredoka"/>
                <a:sym typeface="Fredoka"/>
              </a:rPr>
              <a:t>F</a:t>
            </a:r>
          </a:p>
        </p:txBody>
      </p:sp>
      <p:sp>
        <p:nvSpPr>
          <p:cNvPr id="24" name="TextBox 24"/>
          <p:cNvSpPr txBox="1"/>
          <p:nvPr/>
        </p:nvSpPr>
        <p:spPr>
          <a:xfrm>
            <a:off x="1333641" y="8047310"/>
            <a:ext cx="1336103" cy="666849"/>
          </a:xfrm>
          <a:prstGeom prst="rect">
            <a:avLst/>
          </a:prstGeom>
        </p:spPr>
        <p:txBody>
          <a:bodyPr lIns="0" tIns="0" rIns="0" bIns="0" rtlCol="0" anchor="t">
            <a:spAutoFit/>
          </a:bodyPr>
          <a:lstStyle/>
          <a:p>
            <a:pPr algn="ctr">
              <a:lnSpc>
                <a:spcPts val="5221"/>
              </a:lnSpc>
            </a:pPr>
            <a:r>
              <a:rPr lang="en-US" sz="5169" dirty="0">
                <a:solidFill>
                  <a:srgbClr val="FCB0D7"/>
                </a:solidFill>
                <a:latin typeface="Fredoka"/>
                <a:ea typeface="Fredoka"/>
                <a:cs typeface="Fredoka"/>
                <a:sym typeface="Fredoka"/>
              </a:rPr>
              <a:t>I</a:t>
            </a:r>
          </a:p>
        </p:txBody>
      </p:sp>
      <p:sp>
        <p:nvSpPr>
          <p:cNvPr id="25" name="TextBox 25"/>
          <p:cNvSpPr txBox="1"/>
          <p:nvPr/>
        </p:nvSpPr>
        <p:spPr>
          <a:xfrm>
            <a:off x="1333641" y="4056823"/>
            <a:ext cx="1336103" cy="666849"/>
          </a:xfrm>
          <a:prstGeom prst="rect">
            <a:avLst/>
          </a:prstGeom>
        </p:spPr>
        <p:txBody>
          <a:bodyPr lIns="0" tIns="0" rIns="0" bIns="0" rtlCol="0" anchor="t">
            <a:spAutoFit/>
          </a:bodyPr>
          <a:lstStyle/>
          <a:p>
            <a:pPr algn="ctr">
              <a:lnSpc>
                <a:spcPts val="5221"/>
              </a:lnSpc>
            </a:pPr>
            <a:r>
              <a:rPr lang="en-US" sz="5169">
                <a:solidFill>
                  <a:srgbClr val="FCB0D7"/>
                </a:solidFill>
                <a:latin typeface="Fredoka"/>
                <a:ea typeface="Fredoka"/>
                <a:cs typeface="Fredoka"/>
                <a:sym typeface="Fredoka"/>
              </a:rPr>
              <a:t>I</a:t>
            </a:r>
          </a:p>
        </p:txBody>
      </p:sp>
      <p:sp>
        <p:nvSpPr>
          <p:cNvPr id="26" name="TextBox 26"/>
          <p:cNvSpPr txBox="1"/>
          <p:nvPr/>
        </p:nvSpPr>
        <p:spPr>
          <a:xfrm>
            <a:off x="1413846" y="6051530"/>
            <a:ext cx="1336103" cy="666849"/>
          </a:xfrm>
          <a:prstGeom prst="rect">
            <a:avLst/>
          </a:prstGeom>
        </p:spPr>
        <p:txBody>
          <a:bodyPr lIns="0" tIns="0" rIns="0" bIns="0" rtlCol="0" anchor="t">
            <a:spAutoFit/>
          </a:bodyPr>
          <a:lstStyle/>
          <a:p>
            <a:pPr algn="ctr">
              <a:lnSpc>
                <a:spcPts val="5221"/>
              </a:lnSpc>
            </a:pPr>
            <a:r>
              <a:rPr lang="en-US" sz="5169">
                <a:solidFill>
                  <a:srgbClr val="FCB0D7"/>
                </a:solidFill>
                <a:latin typeface="Fredoka"/>
                <a:ea typeface="Fredoka"/>
                <a:cs typeface="Fredoka"/>
                <a:sym typeface="Fredoka"/>
              </a:rPr>
              <a:t>A</a:t>
            </a:r>
          </a:p>
        </p:txBody>
      </p:sp>
      <p:sp>
        <p:nvSpPr>
          <p:cNvPr id="27" name="TextBox 27"/>
          <p:cNvSpPr txBox="1"/>
          <p:nvPr/>
        </p:nvSpPr>
        <p:spPr>
          <a:xfrm>
            <a:off x="2920687" y="1496676"/>
            <a:ext cx="12043224" cy="451534"/>
          </a:xfrm>
          <a:prstGeom prst="rect">
            <a:avLst/>
          </a:prstGeom>
        </p:spPr>
        <p:txBody>
          <a:bodyPr lIns="0" tIns="0" rIns="0" bIns="0" rtlCol="0" anchor="t">
            <a:spAutoFit/>
          </a:bodyPr>
          <a:lstStyle/>
          <a:p>
            <a:pPr algn="ctr">
              <a:lnSpc>
                <a:spcPts val="3919"/>
              </a:lnSpc>
            </a:pPr>
            <a:r>
              <a:rPr lang="en-US" sz="2799" b="1">
                <a:solidFill>
                  <a:srgbClr val="000000"/>
                </a:solidFill>
                <a:latin typeface="Lato Bold"/>
                <a:ea typeface="Lato Bold"/>
                <a:cs typeface="Lato Bold"/>
                <a:sym typeface="Lato Bold"/>
              </a:rPr>
              <a:t>Let’s define the meta skills together.</a:t>
            </a:r>
          </a:p>
        </p:txBody>
      </p:sp>
      <p:sp>
        <p:nvSpPr>
          <p:cNvPr id="28" name="TextBox 28"/>
          <p:cNvSpPr txBox="1"/>
          <p:nvPr/>
        </p:nvSpPr>
        <p:spPr>
          <a:xfrm>
            <a:off x="4017692" y="2393000"/>
            <a:ext cx="8416289" cy="473528"/>
          </a:xfrm>
          <a:prstGeom prst="rect">
            <a:avLst/>
          </a:prstGeom>
        </p:spPr>
        <p:txBody>
          <a:bodyPr lIns="0" tIns="0" rIns="0" bIns="0" rtlCol="0" anchor="t">
            <a:spAutoFit/>
          </a:bodyPr>
          <a:lstStyle/>
          <a:p>
            <a:pPr>
              <a:lnSpc>
                <a:spcPts val="4059"/>
              </a:lnSpc>
            </a:pPr>
            <a:r>
              <a:rPr lang="en-US" sz="2899">
                <a:solidFill>
                  <a:srgbClr val="000000"/>
                </a:solidFill>
                <a:latin typeface="Lato"/>
                <a:ea typeface="Lato"/>
                <a:cs typeface="Lato"/>
                <a:sym typeface="Lato"/>
              </a:rPr>
              <a:t>I can focus on my task and avoid  </a:t>
            </a:r>
            <a:r>
              <a:rPr lang="en-US" sz="2899" u="sng">
                <a:solidFill>
                  <a:srgbClr val="000000"/>
                </a:solidFill>
                <a:latin typeface="Lato"/>
                <a:ea typeface="Lato"/>
                <a:cs typeface="Lato"/>
                <a:sym typeface="Lato"/>
              </a:rPr>
              <a:t>                             </a:t>
            </a:r>
            <a:r>
              <a:rPr lang="en-US" sz="2899">
                <a:solidFill>
                  <a:srgbClr val="000000"/>
                </a:solidFill>
                <a:latin typeface="Lato"/>
                <a:ea typeface="Lato"/>
                <a:cs typeface="Lato"/>
                <a:sym typeface="Lato"/>
              </a:rPr>
              <a:t>.</a:t>
            </a:r>
          </a:p>
        </p:txBody>
      </p:sp>
      <p:sp>
        <p:nvSpPr>
          <p:cNvPr id="29" name="TextBox 29"/>
          <p:cNvSpPr txBox="1"/>
          <p:nvPr/>
        </p:nvSpPr>
        <p:spPr>
          <a:xfrm>
            <a:off x="4017691" y="8073461"/>
            <a:ext cx="13311540" cy="473528"/>
          </a:xfrm>
          <a:prstGeom prst="rect">
            <a:avLst/>
          </a:prstGeom>
        </p:spPr>
        <p:txBody>
          <a:bodyPr lIns="0" tIns="0" rIns="0" bIns="0" rtlCol="0" anchor="t">
            <a:spAutoFit/>
          </a:bodyPr>
          <a:lstStyle/>
          <a:p>
            <a:pPr>
              <a:lnSpc>
                <a:spcPts val="4059"/>
              </a:lnSpc>
            </a:pPr>
            <a:r>
              <a:rPr lang="en-US" sz="2899">
                <a:solidFill>
                  <a:srgbClr val="000000"/>
                </a:solidFill>
                <a:latin typeface="Lato"/>
                <a:ea typeface="Lato"/>
                <a:cs typeface="Lato"/>
                <a:sym typeface="Lato"/>
              </a:rPr>
              <a:t>I can </a:t>
            </a:r>
            <a:r>
              <a:rPr lang="en-US" sz="2899" u="sng">
                <a:solidFill>
                  <a:srgbClr val="000000"/>
                </a:solidFill>
                <a:latin typeface="Lato"/>
                <a:ea typeface="Lato"/>
                <a:cs typeface="Lato"/>
                <a:sym typeface="Lato"/>
              </a:rPr>
              <a:t>              </a:t>
            </a:r>
            <a:r>
              <a:rPr lang="en-US" sz="2899">
                <a:solidFill>
                  <a:srgbClr val="000000"/>
                </a:solidFill>
                <a:latin typeface="Lato"/>
                <a:ea typeface="Lato"/>
                <a:cs typeface="Lato"/>
                <a:sym typeface="Lato"/>
              </a:rPr>
              <a:t> for myself. If I see something that needs to be done, I do it.</a:t>
            </a:r>
          </a:p>
        </p:txBody>
      </p:sp>
      <p:sp>
        <p:nvSpPr>
          <p:cNvPr id="30" name="TextBox 30"/>
          <p:cNvSpPr txBox="1"/>
          <p:nvPr/>
        </p:nvSpPr>
        <p:spPr>
          <a:xfrm>
            <a:off x="4017691" y="4074708"/>
            <a:ext cx="11333947" cy="473528"/>
          </a:xfrm>
          <a:prstGeom prst="rect">
            <a:avLst/>
          </a:prstGeom>
        </p:spPr>
        <p:txBody>
          <a:bodyPr lIns="0" tIns="0" rIns="0" bIns="0" rtlCol="0" anchor="t">
            <a:spAutoFit/>
          </a:bodyPr>
          <a:lstStyle/>
          <a:p>
            <a:pPr>
              <a:lnSpc>
                <a:spcPts val="4059"/>
              </a:lnSpc>
            </a:pPr>
            <a:r>
              <a:rPr lang="en-US" sz="2899">
                <a:solidFill>
                  <a:srgbClr val="000000"/>
                </a:solidFill>
                <a:latin typeface="Lato"/>
                <a:ea typeface="Lato"/>
                <a:cs typeface="Lato"/>
                <a:sym typeface="Lato"/>
              </a:rPr>
              <a:t>I am reliable</a:t>
            </a:r>
            <a:r>
              <a:rPr lang="en-US" sz="2899" u="sng">
                <a:solidFill>
                  <a:srgbClr val="000000"/>
                </a:solidFill>
                <a:latin typeface="Lato"/>
                <a:ea typeface="Lato"/>
                <a:cs typeface="Lato"/>
                <a:sym typeface="Lato"/>
              </a:rPr>
              <a:t>,                    </a:t>
            </a:r>
            <a:r>
              <a:rPr lang="en-US" sz="2899">
                <a:solidFill>
                  <a:srgbClr val="000000"/>
                </a:solidFill>
                <a:latin typeface="Lato"/>
                <a:ea typeface="Lato"/>
                <a:cs typeface="Lato"/>
                <a:sym typeface="Lato"/>
              </a:rPr>
              <a:t>, and fair. I follow the rules of </a:t>
            </a:r>
            <a:r>
              <a:rPr lang="en-US" sz="2899" u="sng">
                <a:solidFill>
                  <a:srgbClr val="000000"/>
                </a:solidFill>
                <a:latin typeface="Lato"/>
                <a:ea typeface="Lato"/>
                <a:cs typeface="Lato"/>
                <a:sym typeface="Lato"/>
              </a:rPr>
              <a:t>                      .</a:t>
            </a:r>
          </a:p>
        </p:txBody>
      </p:sp>
      <p:sp>
        <p:nvSpPr>
          <p:cNvPr id="31" name="TextBox 31"/>
          <p:cNvSpPr txBox="1"/>
          <p:nvPr/>
        </p:nvSpPr>
        <p:spPr>
          <a:xfrm>
            <a:off x="4017691" y="6069414"/>
            <a:ext cx="10285239" cy="473528"/>
          </a:xfrm>
          <a:prstGeom prst="rect">
            <a:avLst/>
          </a:prstGeom>
        </p:spPr>
        <p:txBody>
          <a:bodyPr lIns="0" tIns="0" rIns="0" bIns="0" rtlCol="0" anchor="t">
            <a:spAutoFit/>
          </a:bodyPr>
          <a:lstStyle/>
          <a:p>
            <a:pPr>
              <a:lnSpc>
                <a:spcPts val="4059"/>
              </a:lnSpc>
            </a:pPr>
            <a:r>
              <a:rPr lang="en-US" sz="2899" u="sng">
                <a:solidFill>
                  <a:srgbClr val="000000"/>
                </a:solidFill>
                <a:latin typeface="Lato"/>
                <a:ea typeface="Lato"/>
                <a:cs typeface="Lato"/>
                <a:sym typeface="Lato"/>
              </a:rPr>
              <a:t>I am_______________ and can deal with the  __________________.             </a:t>
            </a:r>
          </a:p>
        </p:txBody>
      </p:sp>
      <p:sp>
        <p:nvSpPr>
          <p:cNvPr id="32" name="TextBox 32"/>
          <p:cNvSpPr txBox="1"/>
          <p:nvPr/>
        </p:nvSpPr>
        <p:spPr>
          <a:xfrm>
            <a:off x="968268" y="2969055"/>
            <a:ext cx="2066849" cy="336311"/>
          </a:xfrm>
          <a:prstGeom prst="rect">
            <a:avLst/>
          </a:prstGeom>
        </p:spPr>
        <p:txBody>
          <a:bodyPr lIns="0" tIns="0" rIns="0" bIns="0" rtlCol="0" anchor="t">
            <a:spAutoFit/>
          </a:bodyPr>
          <a:lstStyle/>
          <a:p>
            <a:pPr algn="ctr">
              <a:lnSpc>
                <a:spcPts val="2940"/>
              </a:lnSpc>
            </a:pPr>
            <a:r>
              <a:rPr lang="en-US" sz="2100" b="1" spc="243">
                <a:solidFill>
                  <a:srgbClr val="000000"/>
                </a:solidFill>
                <a:latin typeface="Lato Bold"/>
                <a:ea typeface="Lato Bold"/>
                <a:cs typeface="Lato Bold"/>
                <a:sym typeface="Lato Bold"/>
              </a:rPr>
              <a:t>Focussing</a:t>
            </a:r>
          </a:p>
        </p:txBody>
      </p:sp>
      <p:sp>
        <p:nvSpPr>
          <p:cNvPr id="33" name="TextBox 33"/>
          <p:cNvSpPr txBox="1"/>
          <p:nvPr/>
        </p:nvSpPr>
        <p:spPr>
          <a:xfrm>
            <a:off x="968268" y="8806702"/>
            <a:ext cx="2066849" cy="336311"/>
          </a:xfrm>
          <a:prstGeom prst="rect">
            <a:avLst/>
          </a:prstGeom>
        </p:spPr>
        <p:txBody>
          <a:bodyPr lIns="0" tIns="0" rIns="0" bIns="0" rtlCol="0" anchor="t">
            <a:spAutoFit/>
          </a:bodyPr>
          <a:lstStyle/>
          <a:p>
            <a:pPr algn="ctr">
              <a:lnSpc>
                <a:spcPts val="2940"/>
              </a:lnSpc>
            </a:pPr>
            <a:r>
              <a:rPr lang="en-US" sz="2100" b="1" spc="243">
                <a:solidFill>
                  <a:srgbClr val="000000"/>
                </a:solidFill>
                <a:latin typeface="Lato Bold"/>
                <a:ea typeface="Lato Bold"/>
                <a:cs typeface="Lato Bold"/>
                <a:sym typeface="Lato Bold"/>
              </a:rPr>
              <a:t>Initiative</a:t>
            </a:r>
          </a:p>
        </p:txBody>
      </p:sp>
      <p:sp>
        <p:nvSpPr>
          <p:cNvPr id="34" name="TextBox 34"/>
          <p:cNvSpPr txBox="1"/>
          <p:nvPr/>
        </p:nvSpPr>
        <p:spPr>
          <a:xfrm>
            <a:off x="968268" y="4871109"/>
            <a:ext cx="2066849" cy="336311"/>
          </a:xfrm>
          <a:prstGeom prst="rect">
            <a:avLst/>
          </a:prstGeom>
        </p:spPr>
        <p:txBody>
          <a:bodyPr lIns="0" tIns="0" rIns="0" bIns="0" rtlCol="0" anchor="t">
            <a:spAutoFit/>
          </a:bodyPr>
          <a:lstStyle/>
          <a:p>
            <a:pPr algn="ctr">
              <a:lnSpc>
                <a:spcPts val="2940"/>
              </a:lnSpc>
            </a:pPr>
            <a:r>
              <a:rPr lang="en-US" sz="2100" b="1" spc="243">
                <a:solidFill>
                  <a:srgbClr val="000000"/>
                </a:solidFill>
                <a:latin typeface="Lato Bold"/>
                <a:ea typeface="Lato Bold"/>
                <a:cs typeface="Lato Bold"/>
                <a:sym typeface="Lato Bold"/>
              </a:rPr>
              <a:t>Integrity</a:t>
            </a:r>
          </a:p>
        </p:txBody>
      </p:sp>
      <p:sp>
        <p:nvSpPr>
          <p:cNvPr id="35" name="TextBox 35"/>
          <p:cNvSpPr txBox="1"/>
          <p:nvPr/>
        </p:nvSpPr>
        <p:spPr>
          <a:xfrm>
            <a:off x="1048473" y="6865817"/>
            <a:ext cx="2066849" cy="336311"/>
          </a:xfrm>
          <a:prstGeom prst="rect">
            <a:avLst/>
          </a:prstGeom>
        </p:spPr>
        <p:txBody>
          <a:bodyPr lIns="0" tIns="0" rIns="0" bIns="0" rtlCol="0" anchor="t">
            <a:spAutoFit/>
          </a:bodyPr>
          <a:lstStyle/>
          <a:p>
            <a:pPr algn="ctr">
              <a:lnSpc>
                <a:spcPts val="2940"/>
              </a:lnSpc>
            </a:pPr>
            <a:r>
              <a:rPr lang="en-US" sz="2100" b="1" spc="243">
                <a:solidFill>
                  <a:srgbClr val="000000"/>
                </a:solidFill>
                <a:latin typeface="Lato Bold"/>
                <a:ea typeface="Lato Bold"/>
                <a:cs typeface="Lato Bold"/>
                <a:sym typeface="Lato Bold"/>
              </a:rPr>
              <a:t>Adapting</a:t>
            </a:r>
          </a:p>
        </p:txBody>
      </p:sp>
      <p:sp>
        <p:nvSpPr>
          <p:cNvPr id="36" name="Freeform 36"/>
          <p:cNvSpPr/>
          <p:nvPr/>
        </p:nvSpPr>
        <p:spPr>
          <a:xfrm>
            <a:off x="16232227" y="-747473"/>
            <a:ext cx="2786672" cy="2424404"/>
          </a:xfrm>
          <a:custGeom>
            <a:avLst/>
            <a:gdLst/>
            <a:ahLst/>
            <a:cxnLst/>
            <a:rect l="l" t="t" r="r" b="b"/>
            <a:pathLst>
              <a:path w="2786672" h="2424404">
                <a:moveTo>
                  <a:pt x="0" y="0"/>
                </a:moveTo>
                <a:lnTo>
                  <a:pt x="2786672" y="0"/>
                </a:lnTo>
                <a:lnTo>
                  <a:pt x="2786672" y="2424404"/>
                </a:lnTo>
                <a:lnTo>
                  <a:pt x="0" y="2424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7" name="Freeform 37"/>
          <p:cNvSpPr/>
          <p:nvPr/>
        </p:nvSpPr>
        <p:spPr>
          <a:xfrm flipH="1">
            <a:off x="-676101" y="-747474"/>
            <a:ext cx="2786672" cy="2424404"/>
          </a:xfrm>
          <a:custGeom>
            <a:avLst/>
            <a:gdLst/>
            <a:ahLst/>
            <a:cxnLst/>
            <a:rect l="l" t="t" r="r" b="b"/>
            <a:pathLst>
              <a:path w="2786672" h="2424404">
                <a:moveTo>
                  <a:pt x="2786672" y="0"/>
                </a:moveTo>
                <a:lnTo>
                  <a:pt x="0" y="0"/>
                </a:lnTo>
                <a:lnTo>
                  <a:pt x="0" y="2424404"/>
                </a:lnTo>
                <a:lnTo>
                  <a:pt x="2786672" y="2424404"/>
                </a:lnTo>
                <a:lnTo>
                  <a:pt x="278667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8" name="Freeform 38"/>
          <p:cNvSpPr/>
          <p:nvPr/>
        </p:nvSpPr>
        <p:spPr>
          <a:xfrm rot="1390253">
            <a:off x="-656831" y="8918335"/>
            <a:ext cx="3203258" cy="1557584"/>
          </a:xfrm>
          <a:custGeom>
            <a:avLst/>
            <a:gdLst/>
            <a:ahLst/>
            <a:cxnLst/>
            <a:rect l="l" t="t" r="r" b="b"/>
            <a:pathLst>
              <a:path w="3203258" h="1557584">
                <a:moveTo>
                  <a:pt x="0" y="0"/>
                </a:moveTo>
                <a:lnTo>
                  <a:pt x="3203258" y="0"/>
                </a:lnTo>
                <a:lnTo>
                  <a:pt x="3203258" y="1557584"/>
                </a:lnTo>
                <a:lnTo>
                  <a:pt x="0" y="15575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9" name="Freeform 39"/>
          <p:cNvSpPr/>
          <p:nvPr/>
        </p:nvSpPr>
        <p:spPr>
          <a:xfrm rot="-1202236">
            <a:off x="16250855" y="9160800"/>
            <a:ext cx="2681175" cy="1303721"/>
          </a:xfrm>
          <a:custGeom>
            <a:avLst/>
            <a:gdLst/>
            <a:ahLst/>
            <a:cxnLst/>
            <a:rect l="l" t="t" r="r" b="b"/>
            <a:pathLst>
              <a:path w="2681175" h="1303721">
                <a:moveTo>
                  <a:pt x="0" y="0"/>
                </a:moveTo>
                <a:lnTo>
                  <a:pt x="2681175" y="0"/>
                </a:lnTo>
                <a:lnTo>
                  <a:pt x="2681175" y="1303722"/>
                </a:lnTo>
                <a:lnTo>
                  <a:pt x="0" y="13037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0" name="TextBox 40"/>
          <p:cNvSpPr txBox="1"/>
          <p:nvPr/>
        </p:nvSpPr>
        <p:spPr>
          <a:xfrm>
            <a:off x="4017691" y="9115312"/>
            <a:ext cx="10285239" cy="999313"/>
          </a:xfrm>
          <a:prstGeom prst="rect">
            <a:avLst/>
          </a:prstGeom>
        </p:spPr>
        <p:txBody>
          <a:bodyPr lIns="0" tIns="0" rIns="0" bIns="0" rtlCol="0" anchor="t">
            <a:spAutoFit/>
          </a:bodyPr>
          <a:lstStyle/>
          <a:p>
            <a:pPr>
              <a:lnSpc>
                <a:spcPts val="4059"/>
              </a:lnSpc>
            </a:pPr>
            <a:r>
              <a:rPr lang="en-US" sz="2899">
                <a:solidFill>
                  <a:srgbClr val="000000"/>
                </a:solidFill>
                <a:latin typeface="Lato"/>
                <a:ea typeface="Lato"/>
                <a:cs typeface="Lato"/>
                <a:sym typeface="Lato"/>
              </a:rPr>
              <a:t>Trustworthy           Think      Distractions    Games     Unexpected    Flexible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2059519"/>
            <a:ext cx="18288000" cy="6953875"/>
            <a:chOff x="0" y="0"/>
            <a:chExt cx="4816593" cy="1831473"/>
          </a:xfrm>
        </p:grpSpPr>
        <p:sp>
          <p:nvSpPr>
            <p:cNvPr id="4" name="Freeform 4"/>
            <p:cNvSpPr/>
            <p:nvPr/>
          </p:nvSpPr>
          <p:spPr>
            <a:xfrm>
              <a:off x="0" y="0"/>
              <a:ext cx="4816592" cy="1831473"/>
            </a:xfrm>
            <a:custGeom>
              <a:avLst/>
              <a:gdLst/>
              <a:ahLst/>
              <a:cxnLst/>
              <a:rect l="l" t="t" r="r" b="b"/>
              <a:pathLst>
                <a:path w="4816592" h="1831473">
                  <a:moveTo>
                    <a:pt x="0" y="0"/>
                  </a:moveTo>
                  <a:lnTo>
                    <a:pt x="4816592" y="0"/>
                  </a:lnTo>
                  <a:lnTo>
                    <a:pt x="4816592" y="1831473"/>
                  </a:lnTo>
                  <a:lnTo>
                    <a:pt x="0" y="1831473"/>
                  </a:lnTo>
                  <a:close/>
                </a:path>
              </a:pathLst>
            </a:custGeom>
            <a:solidFill>
              <a:srgbClr val="FFFFFF"/>
            </a:solidFill>
          </p:spPr>
          <p:txBody>
            <a:bodyPr/>
            <a:lstStyle/>
            <a:p>
              <a:endParaRPr lang="en-GB"/>
            </a:p>
          </p:txBody>
        </p:sp>
        <p:sp>
          <p:nvSpPr>
            <p:cNvPr id="5" name="TextBox 5"/>
            <p:cNvSpPr txBox="1"/>
            <p:nvPr/>
          </p:nvSpPr>
          <p:spPr>
            <a:xfrm>
              <a:off x="0" y="-38100"/>
              <a:ext cx="4816593" cy="186957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202697" y="1775441"/>
            <a:ext cx="1597987" cy="1542059"/>
          </a:xfrm>
          <a:custGeom>
            <a:avLst/>
            <a:gdLst/>
            <a:ahLst/>
            <a:cxnLst/>
            <a:rect l="l" t="t" r="r" b="b"/>
            <a:pathLst>
              <a:path w="1597987" h="1542058">
                <a:moveTo>
                  <a:pt x="0" y="0"/>
                </a:moveTo>
                <a:lnTo>
                  <a:pt x="1597987" y="0"/>
                </a:lnTo>
                <a:lnTo>
                  <a:pt x="1597987" y="1542058"/>
                </a:lnTo>
                <a:lnTo>
                  <a:pt x="0" y="1542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202697" y="7571659"/>
            <a:ext cx="1597987" cy="1542059"/>
          </a:xfrm>
          <a:custGeom>
            <a:avLst/>
            <a:gdLst/>
            <a:ahLst/>
            <a:cxnLst/>
            <a:rect l="l" t="t" r="r" b="b"/>
            <a:pathLst>
              <a:path w="1597987" h="1542058">
                <a:moveTo>
                  <a:pt x="0" y="0"/>
                </a:moveTo>
                <a:lnTo>
                  <a:pt x="1597987" y="0"/>
                </a:lnTo>
                <a:lnTo>
                  <a:pt x="1597987" y="1542058"/>
                </a:lnTo>
                <a:lnTo>
                  <a:pt x="0" y="1542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202697" y="3677495"/>
            <a:ext cx="1597987" cy="1542059"/>
          </a:xfrm>
          <a:custGeom>
            <a:avLst/>
            <a:gdLst/>
            <a:ahLst/>
            <a:cxnLst/>
            <a:rect l="l" t="t" r="r" b="b"/>
            <a:pathLst>
              <a:path w="1597987" h="1542058">
                <a:moveTo>
                  <a:pt x="0" y="0"/>
                </a:moveTo>
                <a:lnTo>
                  <a:pt x="1597987" y="0"/>
                </a:lnTo>
                <a:lnTo>
                  <a:pt x="1597987" y="1542057"/>
                </a:lnTo>
                <a:lnTo>
                  <a:pt x="0" y="1542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282904" y="5672201"/>
            <a:ext cx="1597987" cy="1542059"/>
          </a:xfrm>
          <a:custGeom>
            <a:avLst/>
            <a:gdLst/>
            <a:ahLst/>
            <a:cxnLst/>
            <a:rect l="l" t="t" r="r" b="b"/>
            <a:pathLst>
              <a:path w="1597987" h="1542058">
                <a:moveTo>
                  <a:pt x="0" y="0"/>
                </a:moveTo>
                <a:lnTo>
                  <a:pt x="1597987" y="0"/>
                </a:lnTo>
                <a:lnTo>
                  <a:pt x="1597987" y="1542058"/>
                </a:lnTo>
                <a:lnTo>
                  <a:pt x="0" y="1542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0" name="Group 10"/>
          <p:cNvGrpSpPr/>
          <p:nvPr/>
        </p:nvGrpSpPr>
        <p:grpSpPr>
          <a:xfrm>
            <a:off x="663173" y="2924245"/>
            <a:ext cx="2677035" cy="503003"/>
            <a:chOff x="0" y="0"/>
            <a:chExt cx="1078898" cy="202720"/>
          </a:xfrm>
        </p:grpSpPr>
        <p:sp>
          <p:nvSpPr>
            <p:cNvPr id="11" name="Freeform 11"/>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12" name="TextBox 12"/>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63173" y="8761893"/>
            <a:ext cx="2677035" cy="503003"/>
            <a:chOff x="0" y="0"/>
            <a:chExt cx="1078898" cy="202720"/>
          </a:xfrm>
        </p:grpSpPr>
        <p:sp>
          <p:nvSpPr>
            <p:cNvPr id="14" name="Freeform 14"/>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15" name="TextBox 15"/>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63173" y="4826300"/>
            <a:ext cx="2677035" cy="503003"/>
            <a:chOff x="0" y="0"/>
            <a:chExt cx="1078898" cy="202720"/>
          </a:xfrm>
        </p:grpSpPr>
        <p:sp>
          <p:nvSpPr>
            <p:cNvPr id="17" name="Freeform 17"/>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18" name="TextBox 18"/>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43380" y="6821007"/>
            <a:ext cx="2677035" cy="503003"/>
            <a:chOff x="0" y="0"/>
            <a:chExt cx="1078898" cy="202720"/>
          </a:xfrm>
        </p:grpSpPr>
        <p:sp>
          <p:nvSpPr>
            <p:cNvPr id="20" name="Freeform 20"/>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21" name="TextBox 21"/>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2041793" y="475216"/>
            <a:ext cx="14066859" cy="936154"/>
          </a:xfrm>
          <a:prstGeom prst="rect">
            <a:avLst/>
          </a:prstGeom>
        </p:spPr>
        <p:txBody>
          <a:bodyPr lIns="0" tIns="0" rIns="0" bIns="0" rtlCol="0" anchor="t">
            <a:spAutoFit/>
          </a:bodyPr>
          <a:lstStyle/>
          <a:p>
            <a:pPr algn="ctr">
              <a:lnSpc>
                <a:spcPts val="7272"/>
              </a:lnSpc>
            </a:pPr>
            <a:r>
              <a:rPr lang="en-US" sz="7200">
                <a:solidFill>
                  <a:srgbClr val="FCB0D7"/>
                </a:solidFill>
                <a:latin typeface="Fredoka"/>
                <a:ea typeface="Fredoka"/>
                <a:cs typeface="Fredoka"/>
                <a:sym typeface="Fredoka"/>
              </a:rPr>
              <a:t>FILL IN THE BLANKS</a:t>
            </a:r>
          </a:p>
        </p:txBody>
      </p:sp>
      <p:sp>
        <p:nvSpPr>
          <p:cNvPr id="23" name="TextBox 23"/>
          <p:cNvSpPr txBox="1"/>
          <p:nvPr/>
        </p:nvSpPr>
        <p:spPr>
          <a:xfrm>
            <a:off x="1333641" y="2154769"/>
            <a:ext cx="1336103" cy="666849"/>
          </a:xfrm>
          <a:prstGeom prst="rect">
            <a:avLst/>
          </a:prstGeom>
        </p:spPr>
        <p:txBody>
          <a:bodyPr lIns="0" tIns="0" rIns="0" bIns="0" rtlCol="0" anchor="t">
            <a:spAutoFit/>
          </a:bodyPr>
          <a:lstStyle/>
          <a:p>
            <a:pPr algn="ctr">
              <a:lnSpc>
                <a:spcPts val="5221"/>
              </a:lnSpc>
            </a:pPr>
            <a:r>
              <a:rPr lang="en-US" sz="5169">
                <a:solidFill>
                  <a:srgbClr val="FCB0D7"/>
                </a:solidFill>
                <a:latin typeface="Fredoka"/>
                <a:ea typeface="Fredoka"/>
                <a:cs typeface="Fredoka"/>
                <a:sym typeface="Fredoka"/>
              </a:rPr>
              <a:t>C</a:t>
            </a:r>
          </a:p>
        </p:txBody>
      </p:sp>
      <p:sp>
        <p:nvSpPr>
          <p:cNvPr id="24" name="TextBox 24"/>
          <p:cNvSpPr txBox="1"/>
          <p:nvPr/>
        </p:nvSpPr>
        <p:spPr>
          <a:xfrm>
            <a:off x="1333641" y="8047310"/>
            <a:ext cx="1336103" cy="666849"/>
          </a:xfrm>
          <a:prstGeom prst="rect">
            <a:avLst/>
          </a:prstGeom>
        </p:spPr>
        <p:txBody>
          <a:bodyPr lIns="0" tIns="0" rIns="0" bIns="0" rtlCol="0" anchor="t">
            <a:spAutoFit/>
          </a:bodyPr>
          <a:lstStyle/>
          <a:p>
            <a:pPr algn="ctr">
              <a:lnSpc>
                <a:spcPts val="5221"/>
              </a:lnSpc>
            </a:pPr>
            <a:r>
              <a:rPr lang="en-US" sz="5169">
                <a:solidFill>
                  <a:srgbClr val="FCB0D7"/>
                </a:solidFill>
                <a:latin typeface="Fredoka"/>
                <a:ea typeface="Fredoka"/>
                <a:cs typeface="Fredoka"/>
                <a:sym typeface="Fredoka"/>
              </a:rPr>
              <a:t>L</a:t>
            </a:r>
          </a:p>
        </p:txBody>
      </p:sp>
      <p:sp>
        <p:nvSpPr>
          <p:cNvPr id="25" name="TextBox 25"/>
          <p:cNvSpPr txBox="1"/>
          <p:nvPr/>
        </p:nvSpPr>
        <p:spPr>
          <a:xfrm>
            <a:off x="1333641" y="4056823"/>
            <a:ext cx="1336103" cy="666849"/>
          </a:xfrm>
          <a:prstGeom prst="rect">
            <a:avLst/>
          </a:prstGeom>
        </p:spPr>
        <p:txBody>
          <a:bodyPr lIns="0" tIns="0" rIns="0" bIns="0" rtlCol="0" anchor="t">
            <a:spAutoFit/>
          </a:bodyPr>
          <a:lstStyle/>
          <a:p>
            <a:pPr algn="ctr">
              <a:lnSpc>
                <a:spcPts val="5221"/>
              </a:lnSpc>
            </a:pPr>
            <a:r>
              <a:rPr lang="en-US" sz="5169">
                <a:solidFill>
                  <a:srgbClr val="FCB0D7"/>
                </a:solidFill>
                <a:latin typeface="Fredoka"/>
                <a:ea typeface="Fredoka"/>
                <a:cs typeface="Fredoka"/>
                <a:sym typeface="Fredoka"/>
              </a:rPr>
              <a:t>F</a:t>
            </a:r>
          </a:p>
        </p:txBody>
      </p:sp>
      <p:sp>
        <p:nvSpPr>
          <p:cNvPr id="26" name="TextBox 26"/>
          <p:cNvSpPr txBox="1"/>
          <p:nvPr/>
        </p:nvSpPr>
        <p:spPr>
          <a:xfrm>
            <a:off x="1413846" y="6051530"/>
            <a:ext cx="1336103" cy="666849"/>
          </a:xfrm>
          <a:prstGeom prst="rect">
            <a:avLst/>
          </a:prstGeom>
        </p:spPr>
        <p:txBody>
          <a:bodyPr lIns="0" tIns="0" rIns="0" bIns="0" rtlCol="0" anchor="t">
            <a:spAutoFit/>
          </a:bodyPr>
          <a:lstStyle/>
          <a:p>
            <a:pPr algn="ctr">
              <a:lnSpc>
                <a:spcPts val="5221"/>
              </a:lnSpc>
            </a:pPr>
            <a:r>
              <a:rPr lang="en-US" sz="5169">
                <a:solidFill>
                  <a:srgbClr val="FCB0D7"/>
                </a:solidFill>
                <a:latin typeface="Fredoka"/>
                <a:ea typeface="Fredoka"/>
                <a:cs typeface="Fredoka"/>
                <a:sym typeface="Fredoka"/>
              </a:rPr>
              <a:t>C</a:t>
            </a:r>
          </a:p>
        </p:txBody>
      </p:sp>
      <p:sp>
        <p:nvSpPr>
          <p:cNvPr id="27" name="TextBox 27"/>
          <p:cNvSpPr txBox="1"/>
          <p:nvPr/>
        </p:nvSpPr>
        <p:spPr>
          <a:xfrm>
            <a:off x="2920687" y="1496676"/>
            <a:ext cx="12043224" cy="451534"/>
          </a:xfrm>
          <a:prstGeom prst="rect">
            <a:avLst/>
          </a:prstGeom>
        </p:spPr>
        <p:txBody>
          <a:bodyPr lIns="0" tIns="0" rIns="0" bIns="0" rtlCol="0" anchor="t">
            <a:spAutoFit/>
          </a:bodyPr>
          <a:lstStyle/>
          <a:p>
            <a:pPr algn="ctr">
              <a:lnSpc>
                <a:spcPts val="3919"/>
              </a:lnSpc>
            </a:pPr>
            <a:r>
              <a:rPr lang="en-US" sz="2799" b="1">
                <a:solidFill>
                  <a:srgbClr val="000000"/>
                </a:solidFill>
                <a:latin typeface="Lato Bold"/>
                <a:ea typeface="Lato Bold"/>
                <a:cs typeface="Lato Bold"/>
                <a:sym typeface="Lato Bold"/>
              </a:rPr>
              <a:t>Let’s define the meta skills together.</a:t>
            </a:r>
          </a:p>
        </p:txBody>
      </p:sp>
      <p:sp>
        <p:nvSpPr>
          <p:cNvPr id="28" name="TextBox 28"/>
          <p:cNvSpPr txBox="1"/>
          <p:nvPr/>
        </p:nvSpPr>
        <p:spPr>
          <a:xfrm>
            <a:off x="4017691" y="2393000"/>
            <a:ext cx="10491736" cy="473528"/>
          </a:xfrm>
          <a:prstGeom prst="rect">
            <a:avLst/>
          </a:prstGeom>
        </p:spPr>
        <p:txBody>
          <a:bodyPr lIns="0" tIns="0" rIns="0" bIns="0" rtlCol="0" anchor="t">
            <a:spAutoFit/>
          </a:bodyPr>
          <a:lstStyle/>
          <a:p>
            <a:pPr>
              <a:lnSpc>
                <a:spcPts val="4059"/>
              </a:lnSpc>
            </a:pPr>
            <a:r>
              <a:rPr lang="en-US" sz="2899" dirty="0">
                <a:solidFill>
                  <a:srgbClr val="000000"/>
                </a:solidFill>
                <a:latin typeface="Lato"/>
                <a:ea typeface="Lato"/>
                <a:cs typeface="Lato"/>
                <a:sym typeface="Lato"/>
              </a:rPr>
              <a:t>I can listen, talk, </a:t>
            </a:r>
            <a:r>
              <a:rPr lang="en-US" sz="2899" u="sng" dirty="0">
                <a:solidFill>
                  <a:srgbClr val="000000"/>
                </a:solidFill>
                <a:latin typeface="Lato"/>
                <a:ea typeface="Lato"/>
                <a:cs typeface="Lato"/>
                <a:sym typeface="Lato"/>
              </a:rPr>
              <a:t>                                    </a:t>
            </a:r>
            <a:r>
              <a:rPr lang="en-US" sz="2899" dirty="0">
                <a:solidFill>
                  <a:srgbClr val="000000"/>
                </a:solidFill>
                <a:latin typeface="Lato"/>
                <a:ea typeface="Lato"/>
                <a:cs typeface="Lato"/>
                <a:sym typeface="Lato"/>
              </a:rPr>
              <a:t> , and ask </a:t>
            </a:r>
            <a:r>
              <a:rPr lang="en-US" sz="2899" u="sng" dirty="0">
                <a:solidFill>
                  <a:srgbClr val="000000"/>
                </a:solidFill>
                <a:latin typeface="Lato"/>
                <a:ea typeface="Lato"/>
                <a:cs typeface="Lato"/>
                <a:sym typeface="Lato"/>
              </a:rPr>
              <a:t>                        .</a:t>
            </a:r>
          </a:p>
        </p:txBody>
      </p:sp>
      <p:sp>
        <p:nvSpPr>
          <p:cNvPr id="29" name="TextBox 29"/>
          <p:cNvSpPr txBox="1"/>
          <p:nvPr/>
        </p:nvSpPr>
        <p:spPr>
          <a:xfrm>
            <a:off x="4017691" y="8073460"/>
            <a:ext cx="13311540" cy="473528"/>
          </a:xfrm>
          <a:prstGeom prst="rect">
            <a:avLst/>
          </a:prstGeom>
        </p:spPr>
        <p:txBody>
          <a:bodyPr lIns="0" tIns="0" rIns="0" bIns="0" rtlCol="0" anchor="t">
            <a:spAutoFit/>
          </a:bodyPr>
          <a:lstStyle/>
          <a:p>
            <a:pPr>
              <a:lnSpc>
                <a:spcPts val="4059"/>
              </a:lnSpc>
            </a:pPr>
            <a:r>
              <a:rPr lang="en-US" sz="2899">
                <a:solidFill>
                  <a:srgbClr val="000000"/>
                </a:solidFill>
                <a:latin typeface="Lato"/>
                <a:ea typeface="Lato"/>
                <a:cs typeface="Lato"/>
                <a:sym typeface="Lato"/>
              </a:rPr>
              <a:t>I can </a:t>
            </a:r>
            <a:r>
              <a:rPr lang="en-US" sz="2899" u="sng">
                <a:solidFill>
                  <a:srgbClr val="000000"/>
                </a:solidFill>
                <a:latin typeface="Lato"/>
                <a:ea typeface="Lato"/>
                <a:cs typeface="Lato"/>
                <a:sym typeface="Lato"/>
              </a:rPr>
              <a:t>                        </a:t>
            </a:r>
            <a:r>
              <a:rPr lang="en-US" sz="2899">
                <a:solidFill>
                  <a:srgbClr val="000000"/>
                </a:solidFill>
                <a:latin typeface="Lato"/>
                <a:ea typeface="Lato"/>
                <a:cs typeface="Lato"/>
                <a:sym typeface="Lato"/>
              </a:rPr>
              <a:t> others to play games or work on tasks.</a:t>
            </a:r>
          </a:p>
        </p:txBody>
      </p:sp>
      <p:sp>
        <p:nvSpPr>
          <p:cNvPr id="30" name="TextBox 30"/>
          <p:cNvSpPr txBox="1"/>
          <p:nvPr/>
        </p:nvSpPr>
        <p:spPr>
          <a:xfrm>
            <a:off x="4017691" y="4074708"/>
            <a:ext cx="11333947" cy="473528"/>
          </a:xfrm>
          <a:prstGeom prst="rect">
            <a:avLst/>
          </a:prstGeom>
        </p:spPr>
        <p:txBody>
          <a:bodyPr lIns="0" tIns="0" rIns="0" bIns="0" rtlCol="0" anchor="t">
            <a:spAutoFit/>
          </a:bodyPr>
          <a:lstStyle/>
          <a:p>
            <a:pPr>
              <a:lnSpc>
                <a:spcPts val="4059"/>
              </a:lnSpc>
            </a:pPr>
            <a:r>
              <a:rPr lang="en-US" sz="2899">
                <a:solidFill>
                  <a:srgbClr val="000000"/>
                </a:solidFill>
                <a:latin typeface="Lato"/>
                <a:ea typeface="Lato"/>
                <a:cs typeface="Lato"/>
                <a:sym typeface="Lato"/>
              </a:rPr>
              <a:t>I feel </a:t>
            </a:r>
            <a:r>
              <a:rPr lang="en-US" sz="2899" u="sng">
                <a:solidFill>
                  <a:srgbClr val="000000"/>
                </a:solidFill>
                <a:latin typeface="Lato"/>
                <a:ea typeface="Lato"/>
                <a:cs typeface="Lato"/>
                <a:sym typeface="Lato"/>
              </a:rPr>
              <a:t>                           </a:t>
            </a:r>
            <a:r>
              <a:rPr lang="en-US" sz="2899">
                <a:solidFill>
                  <a:srgbClr val="000000"/>
                </a:solidFill>
                <a:latin typeface="Lato"/>
                <a:ea typeface="Lato"/>
                <a:cs typeface="Lato"/>
                <a:sym typeface="Lato"/>
              </a:rPr>
              <a:t> for others and can recognise my own feelings.</a:t>
            </a:r>
          </a:p>
        </p:txBody>
      </p:sp>
      <p:sp>
        <p:nvSpPr>
          <p:cNvPr id="31" name="TextBox 31"/>
          <p:cNvSpPr txBox="1"/>
          <p:nvPr/>
        </p:nvSpPr>
        <p:spPr>
          <a:xfrm>
            <a:off x="4017691" y="6069414"/>
            <a:ext cx="11333947" cy="473528"/>
          </a:xfrm>
          <a:prstGeom prst="rect">
            <a:avLst/>
          </a:prstGeom>
        </p:spPr>
        <p:txBody>
          <a:bodyPr lIns="0" tIns="0" rIns="0" bIns="0" rtlCol="0" anchor="t">
            <a:spAutoFit/>
          </a:bodyPr>
          <a:lstStyle/>
          <a:p>
            <a:pPr>
              <a:lnSpc>
                <a:spcPts val="4059"/>
              </a:lnSpc>
            </a:pPr>
            <a:r>
              <a:rPr lang="en-US" sz="2899" dirty="0">
                <a:solidFill>
                  <a:srgbClr val="000000"/>
                </a:solidFill>
                <a:latin typeface="Lato"/>
                <a:ea typeface="Lato"/>
                <a:cs typeface="Lato"/>
                <a:sym typeface="Lato"/>
              </a:rPr>
              <a:t>I can work in a team by sharing </a:t>
            </a:r>
            <a:r>
              <a:rPr lang="en-US" sz="2899" dirty="0" err="1">
                <a:solidFill>
                  <a:srgbClr val="000000"/>
                </a:solidFill>
                <a:latin typeface="Lato"/>
                <a:ea typeface="Lato"/>
                <a:cs typeface="Lato"/>
                <a:sym typeface="Lato"/>
              </a:rPr>
              <a:t>work</a:t>
            </a:r>
            <a:r>
              <a:rPr lang="en-US" sz="2899" u="sng" dirty="0" err="1">
                <a:solidFill>
                  <a:srgbClr val="000000"/>
                </a:solidFill>
                <a:latin typeface="Lato"/>
                <a:ea typeface="Lato"/>
                <a:cs typeface="Lato"/>
                <a:sym typeface="Lato"/>
              </a:rPr>
              <a:t>______________</a:t>
            </a:r>
            <a:r>
              <a:rPr lang="en-US" sz="2899" dirty="0" err="1">
                <a:solidFill>
                  <a:srgbClr val="000000"/>
                </a:solidFill>
                <a:latin typeface="Lato"/>
                <a:ea typeface="Lato"/>
                <a:cs typeface="Lato"/>
                <a:sym typeface="Lato"/>
              </a:rPr>
              <a:t>and</a:t>
            </a:r>
            <a:r>
              <a:rPr lang="en-US" sz="2899" dirty="0">
                <a:solidFill>
                  <a:srgbClr val="000000"/>
                </a:solidFill>
                <a:latin typeface="Lato"/>
                <a:ea typeface="Lato"/>
                <a:cs typeface="Lato"/>
                <a:sym typeface="Lato"/>
              </a:rPr>
              <a:t> taking turns.</a:t>
            </a:r>
          </a:p>
        </p:txBody>
      </p:sp>
      <p:sp>
        <p:nvSpPr>
          <p:cNvPr id="32" name="TextBox 32"/>
          <p:cNvSpPr txBox="1"/>
          <p:nvPr/>
        </p:nvSpPr>
        <p:spPr>
          <a:xfrm>
            <a:off x="815721" y="2968250"/>
            <a:ext cx="2371943" cy="323935"/>
          </a:xfrm>
          <a:prstGeom prst="rect">
            <a:avLst/>
          </a:prstGeom>
        </p:spPr>
        <p:txBody>
          <a:bodyPr lIns="0" tIns="0" rIns="0" bIns="0" rtlCol="0" anchor="t">
            <a:spAutoFit/>
          </a:bodyPr>
          <a:lstStyle/>
          <a:p>
            <a:pPr algn="ctr">
              <a:lnSpc>
                <a:spcPts val="2800"/>
              </a:lnSpc>
            </a:pPr>
            <a:r>
              <a:rPr lang="en-US" sz="2000" b="1" spc="232">
                <a:solidFill>
                  <a:srgbClr val="000000"/>
                </a:solidFill>
                <a:latin typeface="Lato Bold"/>
                <a:ea typeface="Lato Bold"/>
                <a:cs typeface="Lato Bold"/>
                <a:sym typeface="Lato Bold"/>
              </a:rPr>
              <a:t>Communicating</a:t>
            </a:r>
          </a:p>
        </p:txBody>
      </p:sp>
      <p:sp>
        <p:nvSpPr>
          <p:cNvPr id="33" name="TextBox 33"/>
          <p:cNvSpPr txBox="1"/>
          <p:nvPr/>
        </p:nvSpPr>
        <p:spPr>
          <a:xfrm>
            <a:off x="968268" y="8806702"/>
            <a:ext cx="2066849" cy="336311"/>
          </a:xfrm>
          <a:prstGeom prst="rect">
            <a:avLst/>
          </a:prstGeom>
        </p:spPr>
        <p:txBody>
          <a:bodyPr lIns="0" tIns="0" rIns="0" bIns="0" rtlCol="0" anchor="t">
            <a:spAutoFit/>
          </a:bodyPr>
          <a:lstStyle/>
          <a:p>
            <a:pPr algn="ctr">
              <a:lnSpc>
                <a:spcPts val="2940"/>
              </a:lnSpc>
            </a:pPr>
            <a:r>
              <a:rPr lang="en-US" sz="2100" b="1" spc="243">
                <a:solidFill>
                  <a:srgbClr val="000000"/>
                </a:solidFill>
                <a:latin typeface="Lato Bold"/>
                <a:ea typeface="Lato Bold"/>
                <a:cs typeface="Lato Bold"/>
                <a:sym typeface="Lato Bold"/>
              </a:rPr>
              <a:t>Leading</a:t>
            </a:r>
          </a:p>
        </p:txBody>
      </p:sp>
      <p:sp>
        <p:nvSpPr>
          <p:cNvPr id="34" name="TextBox 34"/>
          <p:cNvSpPr txBox="1"/>
          <p:nvPr/>
        </p:nvSpPr>
        <p:spPr>
          <a:xfrm>
            <a:off x="968268" y="4871109"/>
            <a:ext cx="2066849" cy="336311"/>
          </a:xfrm>
          <a:prstGeom prst="rect">
            <a:avLst/>
          </a:prstGeom>
        </p:spPr>
        <p:txBody>
          <a:bodyPr lIns="0" tIns="0" rIns="0" bIns="0" rtlCol="0" anchor="t">
            <a:spAutoFit/>
          </a:bodyPr>
          <a:lstStyle/>
          <a:p>
            <a:pPr algn="ctr">
              <a:lnSpc>
                <a:spcPts val="2940"/>
              </a:lnSpc>
            </a:pPr>
            <a:r>
              <a:rPr lang="en-US" sz="2100" b="1" spc="243">
                <a:solidFill>
                  <a:srgbClr val="000000"/>
                </a:solidFill>
                <a:latin typeface="Lato Bold"/>
                <a:ea typeface="Lato Bold"/>
                <a:cs typeface="Lato Bold"/>
                <a:sym typeface="Lato Bold"/>
              </a:rPr>
              <a:t>Feeling</a:t>
            </a:r>
          </a:p>
        </p:txBody>
      </p:sp>
      <p:sp>
        <p:nvSpPr>
          <p:cNvPr id="35" name="TextBox 35"/>
          <p:cNvSpPr txBox="1"/>
          <p:nvPr/>
        </p:nvSpPr>
        <p:spPr>
          <a:xfrm>
            <a:off x="1048473" y="6865817"/>
            <a:ext cx="2066849" cy="336311"/>
          </a:xfrm>
          <a:prstGeom prst="rect">
            <a:avLst/>
          </a:prstGeom>
        </p:spPr>
        <p:txBody>
          <a:bodyPr lIns="0" tIns="0" rIns="0" bIns="0" rtlCol="0" anchor="t">
            <a:spAutoFit/>
          </a:bodyPr>
          <a:lstStyle/>
          <a:p>
            <a:pPr algn="ctr">
              <a:lnSpc>
                <a:spcPts val="2940"/>
              </a:lnSpc>
            </a:pPr>
            <a:r>
              <a:rPr lang="en-US" sz="2100" b="1" spc="243">
                <a:solidFill>
                  <a:srgbClr val="000000"/>
                </a:solidFill>
                <a:latin typeface="Lato Bold"/>
                <a:ea typeface="Lato Bold"/>
                <a:cs typeface="Lato Bold"/>
                <a:sym typeface="Lato Bold"/>
              </a:rPr>
              <a:t>Collaborating</a:t>
            </a:r>
          </a:p>
        </p:txBody>
      </p:sp>
      <p:sp>
        <p:nvSpPr>
          <p:cNvPr id="36" name="Freeform 36"/>
          <p:cNvSpPr/>
          <p:nvPr/>
        </p:nvSpPr>
        <p:spPr>
          <a:xfrm>
            <a:off x="16232227" y="-747473"/>
            <a:ext cx="2786672" cy="2424404"/>
          </a:xfrm>
          <a:custGeom>
            <a:avLst/>
            <a:gdLst/>
            <a:ahLst/>
            <a:cxnLst/>
            <a:rect l="l" t="t" r="r" b="b"/>
            <a:pathLst>
              <a:path w="2786672" h="2424404">
                <a:moveTo>
                  <a:pt x="0" y="0"/>
                </a:moveTo>
                <a:lnTo>
                  <a:pt x="2786672" y="0"/>
                </a:lnTo>
                <a:lnTo>
                  <a:pt x="2786672" y="2424404"/>
                </a:lnTo>
                <a:lnTo>
                  <a:pt x="0" y="2424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7" name="Freeform 37"/>
          <p:cNvSpPr/>
          <p:nvPr/>
        </p:nvSpPr>
        <p:spPr>
          <a:xfrm flipH="1">
            <a:off x="-676101" y="-747474"/>
            <a:ext cx="2786672" cy="2424404"/>
          </a:xfrm>
          <a:custGeom>
            <a:avLst/>
            <a:gdLst/>
            <a:ahLst/>
            <a:cxnLst/>
            <a:rect l="l" t="t" r="r" b="b"/>
            <a:pathLst>
              <a:path w="2786672" h="2424404">
                <a:moveTo>
                  <a:pt x="2786672" y="0"/>
                </a:moveTo>
                <a:lnTo>
                  <a:pt x="0" y="0"/>
                </a:lnTo>
                <a:lnTo>
                  <a:pt x="0" y="2424404"/>
                </a:lnTo>
                <a:lnTo>
                  <a:pt x="2786672" y="2424404"/>
                </a:lnTo>
                <a:lnTo>
                  <a:pt x="278667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8" name="Freeform 38"/>
          <p:cNvSpPr/>
          <p:nvPr/>
        </p:nvSpPr>
        <p:spPr>
          <a:xfrm rot="1390253">
            <a:off x="-656831" y="8918335"/>
            <a:ext cx="3203258" cy="1557584"/>
          </a:xfrm>
          <a:custGeom>
            <a:avLst/>
            <a:gdLst/>
            <a:ahLst/>
            <a:cxnLst/>
            <a:rect l="l" t="t" r="r" b="b"/>
            <a:pathLst>
              <a:path w="3203258" h="1557584">
                <a:moveTo>
                  <a:pt x="0" y="0"/>
                </a:moveTo>
                <a:lnTo>
                  <a:pt x="3203258" y="0"/>
                </a:lnTo>
                <a:lnTo>
                  <a:pt x="3203258" y="1557584"/>
                </a:lnTo>
                <a:lnTo>
                  <a:pt x="0" y="15575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9" name="Freeform 39"/>
          <p:cNvSpPr/>
          <p:nvPr/>
        </p:nvSpPr>
        <p:spPr>
          <a:xfrm rot="-1202236">
            <a:off x="16250855" y="9160800"/>
            <a:ext cx="2681175" cy="1303721"/>
          </a:xfrm>
          <a:custGeom>
            <a:avLst/>
            <a:gdLst/>
            <a:ahLst/>
            <a:cxnLst/>
            <a:rect l="l" t="t" r="r" b="b"/>
            <a:pathLst>
              <a:path w="2681175" h="1303721">
                <a:moveTo>
                  <a:pt x="0" y="0"/>
                </a:moveTo>
                <a:lnTo>
                  <a:pt x="2681175" y="0"/>
                </a:lnTo>
                <a:lnTo>
                  <a:pt x="2681175" y="1303722"/>
                </a:lnTo>
                <a:lnTo>
                  <a:pt x="0" y="13037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0" name="TextBox 40"/>
          <p:cNvSpPr txBox="1"/>
          <p:nvPr/>
        </p:nvSpPr>
        <p:spPr>
          <a:xfrm>
            <a:off x="4017691" y="9115312"/>
            <a:ext cx="10285239" cy="473528"/>
          </a:xfrm>
          <a:prstGeom prst="rect">
            <a:avLst/>
          </a:prstGeom>
        </p:spPr>
        <p:txBody>
          <a:bodyPr lIns="0" tIns="0" rIns="0" bIns="0" rtlCol="0" anchor="t">
            <a:spAutoFit/>
          </a:bodyPr>
          <a:lstStyle/>
          <a:p>
            <a:pPr>
              <a:lnSpc>
                <a:spcPts val="4059"/>
              </a:lnSpc>
            </a:pPr>
            <a:r>
              <a:rPr lang="en-US" sz="2899">
                <a:solidFill>
                  <a:srgbClr val="000000"/>
                </a:solidFill>
                <a:latin typeface="Lato"/>
                <a:ea typeface="Lato"/>
                <a:cs typeface="Lato"/>
                <a:sym typeface="Lato"/>
              </a:rPr>
              <a:t>Organise         Explain      Fairly      Empathy     Questions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2059519"/>
            <a:ext cx="18288000" cy="6953875"/>
            <a:chOff x="0" y="0"/>
            <a:chExt cx="4816593" cy="1831473"/>
          </a:xfrm>
        </p:grpSpPr>
        <p:sp>
          <p:nvSpPr>
            <p:cNvPr id="4" name="Freeform 4"/>
            <p:cNvSpPr/>
            <p:nvPr/>
          </p:nvSpPr>
          <p:spPr>
            <a:xfrm>
              <a:off x="0" y="0"/>
              <a:ext cx="4816592" cy="1831473"/>
            </a:xfrm>
            <a:custGeom>
              <a:avLst/>
              <a:gdLst/>
              <a:ahLst/>
              <a:cxnLst/>
              <a:rect l="l" t="t" r="r" b="b"/>
              <a:pathLst>
                <a:path w="4816592" h="1831473">
                  <a:moveTo>
                    <a:pt x="0" y="0"/>
                  </a:moveTo>
                  <a:lnTo>
                    <a:pt x="4816592" y="0"/>
                  </a:lnTo>
                  <a:lnTo>
                    <a:pt x="4816592" y="1831473"/>
                  </a:lnTo>
                  <a:lnTo>
                    <a:pt x="0" y="1831473"/>
                  </a:lnTo>
                  <a:close/>
                </a:path>
              </a:pathLst>
            </a:custGeom>
            <a:solidFill>
              <a:srgbClr val="FFFFFF"/>
            </a:solidFill>
          </p:spPr>
          <p:txBody>
            <a:bodyPr/>
            <a:lstStyle/>
            <a:p>
              <a:endParaRPr lang="en-GB"/>
            </a:p>
          </p:txBody>
        </p:sp>
        <p:sp>
          <p:nvSpPr>
            <p:cNvPr id="5" name="TextBox 5"/>
            <p:cNvSpPr txBox="1"/>
            <p:nvPr/>
          </p:nvSpPr>
          <p:spPr>
            <a:xfrm>
              <a:off x="0" y="-38100"/>
              <a:ext cx="4816593" cy="186957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202697" y="1775441"/>
            <a:ext cx="1597987" cy="1542059"/>
          </a:xfrm>
          <a:custGeom>
            <a:avLst/>
            <a:gdLst/>
            <a:ahLst/>
            <a:cxnLst/>
            <a:rect l="l" t="t" r="r" b="b"/>
            <a:pathLst>
              <a:path w="1597987" h="1542058">
                <a:moveTo>
                  <a:pt x="0" y="0"/>
                </a:moveTo>
                <a:lnTo>
                  <a:pt x="1597987" y="0"/>
                </a:lnTo>
                <a:lnTo>
                  <a:pt x="1597987" y="1542058"/>
                </a:lnTo>
                <a:lnTo>
                  <a:pt x="0" y="1542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202697" y="7571659"/>
            <a:ext cx="1597987" cy="1542059"/>
          </a:xfrm>
          <a:custGeom>
            <a:avLst/>
            <a:gdLst/>
            <a:ahLst/>
            <a:cxnLst/>
            <a:rect l="l" t="t" r="r" b="b"/>
            <a:pathLst>
              <a:path w="1597987" h="1542058">
                <a:moveTo>
                  <a:pt x="0" y="0"/>
                </a:moveTo>
                <a:lnTo>
                  <a:pt x="1597987" y="0"/>
                </a:lnTo>
                <a:lnTo>
                  <a:pt x="1597987" y="1542058"/>
                </a:lnTo>
                <a:lnTo>
                  <a:pt x="0" y="1542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202697" y="3677495"/>
            <a:ext cx="1597987" cy="1542059"/>
          </a:xfrm>
          <a:custGeom>
            <a:avLst/>
            <a:gdLst/>
            <a:ahLst/>
            <a:cxnLst/>
            <a:rect l="l" t="t" r="r" b="b"/>
            <a:pathLst>
              <a:path w="1597987" h="1542058">
                <a:moveTo>
                  <a:pt x="0" y="0"/>
                </a:moveTo>
                <a:lnTo>
                  <a:pt x="1597987" y="0"/>
                </a:lnTo>
                <a:lnTo>
                  <a:pt x="1597987" y="1542057"/>
                </a:lnTo>
                <a:lnTo>
                  <a:pt x="0" y="1542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282904" y="5672201"/>
            <a:ext cx="1597987" cy="1542059"/>
          </a:xfrm>
          <a:custGeom>
            <a:avLst/>
            <a:gdLst/>
            <a:ahLst/>
            <a:cxnLst/>
            <a:rect l="l" t="t" r="r" b="b"/>
            <a:pathLst>
              <a:path w="1597987" h="1542058">
                <a:moveTo>
                  <a:pt x="0" y="0"/>
                </a:moveTo>
                <a:lnTo>
                  <a:pt x="1597987" y="0"/>
                </a:lnTo>
                <a:lnTo>
                  <a:pt x="1597987" y="1542058"/>
                </a:lnTo>
                <a:lnTo>
                  <a:pt x="0" y="1542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0" name="Group 10"/>
          <p:cNvGrpSpPr/>
          <p:nvPr/>
        </p:nvGrpSpPr>
        <p:grpSpPr>
          <a:xfrm>
            <a:off x="663173" y="2924245"/>
            <a:ext cx="2677035" cy="503003"/>
            <a:chOff x="0" y="0"/>
            <a:chExt cx="1078898" cy="202720"/>
          </a:xfrm>
        </p:grpSpPr>
        <p:sp>
          <p:nvSpPr>
            <p:cNvPr id="11" name="Freeform 11"/>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12" name="TextBox 12"/>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63173" y="8761893"/>
            <a:ext cx="2677035" cy="503003"/>
            <a:chOff x="0" y="0"/>
            <a:chExt cx="1078898" cy="202720"/>
          </a:xfrm>
        </p:grpSpPr>
        <p:sp>
          <p:nvSpPr>
            <p:cNvPr id="14" name="Freeform 14"/>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15" name="TextBox 15"/>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63173" y="4826300"/>
            <a:ext cx="2677035" cy="503003"/>
            <a:chOff x="0" y="0"/>
            <a:chExt cx="1078898" cy="202720"/>
          </a:xfrm>
        </p:grpSpPr>
        <p:sp>
          <p:nvSpPr>
            <p:cNvPr id="17" name="Freeform 17"/>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18" name="TextBox 18"/>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43380" y="6821007"/>
            <a:ext cx="2677035" cy="503003"/>
            <a:chOff x="0" y="0"/>
            <a:chExt cx="1078898" cy="202720"/>
          </a:xfrm>
        </p:grpSpPr>
        <p:sp>
          <p:nvSpPr>
            <p:cNvPr id="20" name="Freeform 20"/>
            <p:cNvSpPr/>
            <p:nvPr/>
          </p:nvSpPr>
          <p:spPr>
            <a:xfrm>
              <a:off x="0" y="0"/>
              <a:ext cx="1078898" cy="202720"/>
            </a:xfrm>
            <a:custGeom>
              <a:avLst/>
              <a:gdLst/>
              <a:ahLst/>
              <a:cxnLst/>
              <a:rect l="l" t="t" r="r" b="b"/>
              <a:pathLst>
                <a:path w="1078898" h="202720">
                  <a:moveTo>
                    <a:pt x="101360" y="0"/>
                  </a:moveTo>
                  <a:lnTo>
                    <a:pt x="977538" y="0"/>
                  </a:lnTo>
                  <a:cubicBezTo>
                    <a:pt x="1004420" y="0"/>
                    <a:pt x="1030202" y="10679"/>
                    <a:pt x="1049210" y="29688"/>
                  </a:cubicBezTo>
                  <a:cubicBezTo>
                    <a:pt x="1068219" y="48696"/>
                    <a:pt x="1078898" y="74478"/>
                    <a:pt x="1078898" y="101360"/>
                  </a:cubicBezTo>
                  <a:lnTo>
                    <a:pt x="1078898" y="101360"/>
                  </a:lnTo>
                  <a:cubicBezTo>
                    <a:pt x="1078898" y="128242"/>
                    <a:pt x="1068219" y="154024"/>
                    <a:pt x="1049210" y="173032"/>
                  </a:cubicBezTo>
                  <a:cubicBezTo>
                    <a:pt x="1030202" y="192041"/>
                    <a:pt x="1004420" y="202720"/>
                    <a:pt x="977538" y="202720"/>
                  </a:cubicBezTo>
                  <a:lnTo>
                    <a:pt x="101360" y="202720"/>
                  </a:lnTo>
                  <a:cubicBezTo>
                    <a:pt x="74478" y="202720"/>
                    <a:pt x="48696" y="192041"/>
                    <a:pt x="29688" y="173032"/>
                  </a:cubicBezTo>
                  <a:cubicBezTo>
                    <a:pt x="10679" y="154024"/>
                    <a:pt x="0" y="128242"/>
                    <a:pt x="0" y="101360"/>
                  </a:cubicBezTo>
                  <a:lnTo>
                    <a:pt x="0" y="101360"/>
                  </a:lnTo>
                  <a:cubicBezTo>
                    <a:pt x="0" y="74478"/>
                    <a:pt x="10679" y="48696"/>
                    <a:pt x="29688" y="29688"/>
                  </a:cubicBezTo>
                  <a:cubicBezTo>
                    <a:pt x="48696" y="10679"/>
                    <a:pt x="74478" y="0"/>
                    <a:pt x="101360" y="0"/>
                  </a:cubicBezTo>
                  <a:close/>
                </a:path>
              </a:pathLst>
            </a:custGeom>
            <a:solidFill>
              <a:srgbClr val="FFFFFF"/>
            </a:solidFill>
            <a:ln w="19050" cap="rnd">
              <a:solidFill>
                <a:srgbClr val="564159"/>
              </a:solidFill>
              <a:prstDash val="solid"/>
              <a:round/>
            </a:ln>
          </p:spPr>
          <p:txBody>
            <a:bodyPr/>
            <a:lstStyle/>
            <a:p>
              <a:endParaRPr lang="en-GB"/>
            </a:p>
          </p:txBody>
        </p:sp>
        <p:sp>
          <p:nvSpPr>
            <p:cNvPr id="21" name="TextBox 21"/>
            <p:cNvSpPr txBox="1"/>
            <p:nvPr/>
          </p:nvSpPr>
          <p:spPr>
            <a:xfrm>
              <a:off x="0" y="-38100"/>
              <a:ext cx="1078898" cy="24082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2041793" y="475216"/>
            <a:ext cx="14066859" cy="936154"/>
          </a:xfrm>
          <a:prstGeom prst="rect">
            <a:avLst/>
          </a:prstGeom>
        </p:spPr>
        <p:txBody>
          <a:bodyPr lIns="0" tIns="0" rIns="0" bIns="0" rtlCol="0" anchor="t">
            <a:spAutoFit/>
          </a:bodyPr>
          <a:lstStyle/>
          <a:p>
            <a:pPr algn="ctr">
              <a:lnSpc>
                <a:spcPts val="7272"/>
              </a:lnSpc>
            </a:pPr>
            <a:r>
              <a:rPr lang="en-US" sz="7200">
                <a:solidFill>
                  <a:srgbClr val="FCB0D7"/>
                </a:solidFill>
                <a:latin typeface="Fredoka"/>
                <a:ea typeface="Fredoka"/>
                <a:cs typeface="Fredoka"/>
                <a:sym typeface="Fredoka"/>
              </a:rPr>
              <a:t>FILL IN THE BLANKS</a:t>
            </a:r>
          </a:p>
        </p:txBody>
      </p:sp>
      <p:sp>
        <p:nvSpPr>
          <p:cNvPr id="23" name="TextBox 23"/>
          <p:cNvSpPr txBox="1"/>
          <p:nvPr/>
        </p:nvSpPr>
        <p:spPr>
          <a:xfrm>
            <a:off x="1333641" y="2154769"/>
            <a:ext cx="1336103" cy="666849"/>
          </a:xfrm>
          <a:prstGeom prst="rect">
            <a:avLst/>
          </a:prstGeom>
        </p:spPr>
        <p:txBody>
          <a:bodyPr lIns="0" tIns="0" rIns="0" bIns="0" rtlCol="0" anchor="t">
            <a:spAutoFit/>
          </a:bodyPr>
          <a:lstStyle/>
          <a:p>
            <a:pPr algn="ctr">
              <a:lnSpc>
                <a:spcPts val="5221"/>
              </a:lnSpc>
            </a:pPr>
            <a:r>
              <a:rPr lang="en-US" sz="5169">
                <a:solidFill>
                  <a:srgbClr val="FCB0D7"/>
                </a:solidFill>
                <a:latin typeface="Fredoka"/>
                <a:ea typeface="Fredoka"/>
                <a:cs typeface="Fredoka"/>
                <a:sym typeface="Fredoka"/>
              </a:rPr>
              <a:t>C</a:t>
            </a:r>
          </a:p>
        </p:txBody>
      </p:sp>
      <p:sp>
        <p:nvSpPr>
          <p:cNvPr id="24" name="TextBox 24"/>
          <p:cNvSpPr txBox="1"/>
          <p:nvPr/>
        </p:nvSpPr>
        <p:spPr>
          <a:xfrm>
            <a:off x="1333641" y="8047310"/>
            <a:ext cx="1336103" cy="666849"/>
          </a:xfrm>
          <a:prstGeom prst="rect">
            <a:avLst/>
          </a:prstGeom>
        </p:spPr>
        <p:txBody>
          <a:bodyPr lIns="0" tIns="0" rIns="0" bIns="0" rtlCol="0" anchor="t">
            <a:spAutoFit/>
          </a:bodyPr>
          <a:lstStyle/>
          <a:p>
            <a:pPr algn="ctr">
              <a:lnSpc>
                <a:spcPts val="5221"/>
              </a:lnSpc>
            </a:pPr>
            <a:r>
              <a:rPr lang="en-US" sz="5169">
                <a:solidFill>
                  <a:srgbClr val="FCB0D7"/>
                </a:solidFill>
                <a:latin typeface="Fredoka"/>
                <a:ea typeface="Fredoka"/>
                <a:cs typeface="Fredoka"/>
                <a:sym typeface="Fredoka"/>
              </a:rPr>
              <a:t>C</a:t>
            </a:r>
          </a:p>
        </p:txBody>
      </p:sp>
      <p:sp>
        <p:nvSpPr>
          <p:cNvPr id="25" name="TextBox 25"/>
          <p:cNvSpPr txBox="1"/>
          <p:nvPr/>
        </p:nvSpPr>
        <p:spPr>
          <a:xfrm>
            <a:off x="1333641" y="4056823"/>
            <a:ext cx="1336103" cy="666849"/>
          </a:xfrm>
          <a:prstGeom prst="rect">
            <a:avLst/>
          </a:prstGeom>
        </p:spPr>
        <p:txBody>
          <a:bodyPr lIns="0" tIns="0" rIns="0" bIns="0" rtlCol="0" anchor="t">
            <a:spAutoFit/>
          </a:bodyPr>
          <a:lstStyle/>
          <a:p>
            <a:pPr algn="ctr">
              <a:lnSpc>
                <a:spcPts val="5221"/>
              </a:lnSpc>
            </a:pPr>
            <a:r>
              <a:rPr lang="en-US" sz="5169">
                <a:solidFill>
                  <a:srgbClr val="FCB0D7"/>
                </a:solidFill>
                <a:latin typeface="Fredoka"/>
                <a:ea typeface="Fredoka"/>
                <a:cs typeface="Fredoka"/>
                <a:sym typeface="Fredoka"/>
              </a:rPr>
              <a:t>C</a:t>
            </a:r>
          </a:p>
        </p:txBody>
      </p:sp>
      <p:sp>
        <p:nvSpPr>
          <p:cNvPr id="26" name="TextBox 26"/>
          <p:cNvSpPr txBox="1"/>
          <p:nvPr/>
        </p:nvSpPr>
        <p:spPr>
          <a:xfrm>
            <a:off x="1413846" y="6051530"/>
            <a:ext cx="1336103" cy="666849"/>
          </a:xfrm>
          <a:prstGeom prst="rect">
            <a:avLst/>
          </a:prstGeom>
        </p:spPr>
        <p:txBody>
          <a:bodyPr lIns="0" tIns="0" rIns="0" bIns="0" rtlCol="0" anchor="t">
            <a:spAutoFit/>
          </a:bodyPr>
          <a:lstStyle/>
          <a:p>
            <a:pPr algn="ctr">
              <a:lnSpc>
                <a:spcPts val="5221"/>
              </a:lnSpc>
            </a:pPr>
            <a:r>
              <a:rPr lang="en-US" sz="5169">
                <a:solidFill>
                  <a:srgbClr val="FCB0D7"/>
                </a:solidFill>
                <a:latin typeface="Fredoka"/>
                <a:ea typeface="Fredoka"/>
                <a:cs typeface="Fredoka"/>
                <a:sym typeface="Fredoka"/>
              </a:rPr>
              <a:t>S</a:t>
            </a:r>
          </a:p>
        </p:txBody>
      </p:sp>
      <p:sp>
        <p:nvSpPr>
          <p:cNvPr id="27" name="TextBox 27"/>
          <p:cNvSpPr txBox="1"/>
          <p:nvPr/>
        </p:nvSpPr>
        <p:spPr>
          <a:xfrm>
            <a:off x="2920687" y="1496676"/>
            <a:ext cx="12043224" cy="451534"/>
          </a:xfrm>
          <a:prstGeom prst="rect">
            <a:avLst/>
          </a:prstGeom>
        </p:spPr>
        <p:txBody>
          <a:bodyPr lIns="0" tIns="0" rIns="0" bIns="0" rtlCol="0" anchor="t">
            <a:spAutoFit/>
          </a:bodyPr>
          <a:lstStyle/>
          <a:p>
            <a:pPr algn="ctr">
              <a:lnSpc>
                <a:spcPts val="3919"/>
              </a:lnSpc>
            </a:pPr>
            <a:r>
              <a:rPr lang="en-US" sz="2799" b="1">
                <a:solidFill>
                  <a:srgbClr val="000000"/>
                </a:solidFill>
                <a:latin typeface="Lato Bold"/>
                <a:ea typeface="Lato Bold"/>
                <a:cs typeface="Lato Bold"/>
                <a:sym typeface="Lato Bold"/>
              </a:rPr>
              <a:t>Let’s define the meta skills together.</a:t>
            </a:r>
          </a:p>
        </p:txBody>
      </p:sp>
      <p:sp>
        <p:nvSpPr>
          <p:cNvPr id="28" name="TextBox 28"/>
          <p:cNvSpPr txBox="1"/>
          <p:nvPr/>
        </p:nvSpPr>
        <p:spPr>
          <a:xfrm>
            <a:off x="4017691" y="2392999"/>
            <a:ext cx="10491736" cy="473528"/>
          </a:xfrm>
          <a:prstGeom prst="rect">
            <a:avLst/>
          </a:prstGeom>
        </p:spPr>
        <p:txBody>
          <a:bodyPr lIns="0" tIns="0" rIns="0" bIns="0" rtlCol="0" anchor="t">
            <a:spAutoFit/>
          </a:bodyPr>
          <a:lstStyle/>
          <a:p>
            <a:pPr>
              <a:lnSpc>
                <a:spcPts val="4059"/>
              </a:lnSpc>
            </a:pPr>
            <a:r>
              <a:rPr lang="en-US" sz="2899">
                <a:solidFill>
                  <a:srgbClr val="000000"/>
                </a:solidFill>
                <a:latin typeface="Lato"/>
                <a:ea typeface="Lato"/>
                <a:cs typeface="Lato"/>
                <a:sym typeface="Lato"/>
              </a:rPr>
              <a:t>I have a desire to </a:t>
            </a:r>
            <a:r>
              <a:rPr lang="en-US" sz="2899" u="sng">
                <a:solidFill>
                  <a:srgbClr val="000000"/>
                </a:solidFill>
                <a:latin typeface="Lato"/>
                <a:ea typeface="Lato"/>
                <a:cs typeface="Lato"/>
                <a:sym typeface="Lato"/>
              </a:rPr>
              <a:t>              </a:t>
            </a:r>
            <a:r>
              <a:rPr lang="en-US" sz="2899">
                <a:solidFill>
                  <a:srgbClr val="000000"/>
                </a:solidFill>
                <a:latin typeface="Lato"/>
                <a:ea typeface="Lato"/>
                <a:cs typeface="Lato"/>
                <a:sym typeface="Lato"/>
              </a:rPr>
              <a:t> and find answers.</a:t>
            </a:r>
          </a:p>
        </p:txBody>
      </p:sp>
      <p:sp>
        <p:nvSpPr>
          <p:cNvPr id="29" name="TextBox 29"/>
          <p:cNvSpPr txBox="1"/>
          <p:nvPr/>
        </p:nvSpPr>
        <p:spPr>
          <a:xfrm>
            <a:off x="4017691" y="8073461"/>
            <a:ext cx="13311540" cy="473528"/>
          </a:xfrm>
          <a:prstGeom prst="rect">
            <a:avLst/>
          </a:prstGeom>
        </p:spPr>
        <p:txBody>
          <a:bodyPr lIns="0" tIns="0" rIns="0" bIns="0" rtlCol="0" anchor="t">
            <a:spAutoFit/>
          </a:bodyPr>
          <a:lstStyle/>
          <a:p>
            <a:pPr>
              <a:lnSpc>
                <a:spcPts val="4059"/>
              </a:lnSpc>
            </a:pPr>
            <a:r>
              <a:rPr lang="en-US" sz="2899">
                <a:solidFill>
                  <a:srgbClr val="000000"/>
                </a:solidFill>
                <a:latin typeface="Lato"/>
                <a:ea typeface="Lato"/>
                <a:cs typeface="Lato"/>
                <a:sym typeface="Lato"/>
              </a:rPr>
              <a:t>I can form </a:t>
            </a:r>
            <a:r>
              <a:rPr lang="en-US" sz="2899" u="sng">
                <a:solidFill>
                  <a:srgbClr val="000000"/>
                </a:solidFill>
                <a:latin typeface="Lato"/>
                <a:ea typeface="Lato"/>
                <a:cs typeface="Lato"/>
                <a:sym typeface="Lato"/>
              </a:rPr>
              <a:t>                                   </a:t>
            </a:r>
            <a:r>
              <a:rPr lang="en-US" sz="2899">
                <a:solidFill>
                  <a:srgbClr val="000000"/>
                </a:solidFill>
                <a:latin typeface="Lato"/>
                <a:ea typeface="Lato"/>
                <a:cs typeface="Lato"/>
                <a:sym typeface="Lato"/>
              </a:rPr>
              <a:t> after thinking about and evaluating information</a:t>
            </a:r>
          </a:p>
        </p:txBody>
      </p:sp>
      <p:sp>
        <p:nvSpPr>
          <p:cNvPr id="30" name="TextBox 30"/>
          <p:cNvSpPr txBox="1"/>
          <p:nvPr/>
        </p:nvSpPr>
        <p:spPr>
          <a:xfrm>
            <a:off x="4017691" y="4074708"/>
            <a:ext cx="12777736" cy="473528"/>
          </a:xfrm>
          <a:prstGeom prst="rect">
            <a:avLst/>
          </a:prstGeom>
        </p:spPr>
        <p:txBody>
          <a:bodyPr lIns="0" tIns="0" rIns="0" bIns="0" rtlCol="0" anchor="t">
            <a:spAutoFit/>
          </a:bodyPr>
          <a:lstStyle/>
          <a:p>
            <a:pPr>
              <a:lnSpc>
                <a:spcPts val="4059"/>
              </a:lnSpc>
            </a:pPr>
            <a:r>
              <a:rPr lang="en-US" sz="2899">
                <a:solidFill>
                  <a:srgbClr val="000000"/>
                </a:solidFill>
                <a:latin typeface="Lato"/>
                <a:ea typeface="Lato"/>
                <a:cs typeface="Lato"/>
                <a:sym typeface="Lato"/>
              </a:rPr>
              <a:t>I can think of new ways to solve </a:t>
            </a:r>
            <a:r>
              <a:rPr lang="en-US" sz="2899" u="sng">
                <a:solidFill>
                  <a:srgbClr val="000000"/>
                </a:solidFill>
                <a:latin typeface="Lato"/>
                <a:ea typeface="Lato"/>
                <a:cs typeface="Lato"/>
                <a:sym typeface="Lato"/>
              </a:rPr>
              <a:t>                         </a:t>
            </a:r>
            <a:r>
              <a:rPr lang="en-US" sz="2899">
                <a:solidFill>
                  <a:srgbClr val="000000"/>
                </a:solidFill>
                <a:latin typeface="Lato"/>
                <a:ea typeface="Lato"/>
                <a:cs typeface="Lato"/>
                <a:sym typeface="Lato"/>
              </a:rPr>
              <a:t> and use my </a:t>
            </a:r>
            <a:r>
              <a:rPr lang="en-US" sz="2899" u="sng">
                <a:solidFill>
                  <a:srgbClr val="000000"/>
                </a:solidFill>
                <a:latin typeface="Lato"/>
                <a:ea typeface="Lato"/>
                <a:cs typeface="Lato"/>
                <a:sym typeface="Lato"/>
              </a:rPr>
              <a:t>                           .</a:t>
            </a:r>
          </a:p>
        </p:txBody>
      </p:sp>
      <p:sp>
        <p:nvSpPr>
          <p:cNvPr id="31" name="TextBox 31"/>
          <p:cNvSpPr txBox="1"/>
          <p:nvPr/>
        </p:nvSpPr>
        <p:spPr>
          <a:xfrm>
            <a:off x="4017691" y="6069414"/>
            <a:ext cx="11333947" cy="473528"/>
          </a:xfrm>
          <a:prstGeom prst="rect">
            <a:avLst/>
          </a:prstGeom>
        </p:spPr>
        <p:txBody>
          <a:bodyPr lIns="0" tIns="0" rIns="0" bIns="0" rtlCol="0" anchor="t">
            <a:spAutoFit/>
          </a:bodyPr>
          <a:lstStyle/>
          <a:p>
            <a:pPr>
              <a:lnSpc>
                <a:spcPts val="4059"/>
              </a:lnSpc>
            </a:pPr>
            <a:r>
              <a:rPr lang="en-US" sz="2899" dirty="0">
                <a:solidFill>
                  <a:srgbClr val="000000"/>
                </a:solidFill>
                <a:latin typeface="Lato"/>
                <a:ea typeface="Lato"/>
                <a:cs typeface="Lato"/>
                <a:sym typeface="Lato"/>
              </a:rPr>
              <a:t>I can make sense of </a:t>
            </a:r>
            <a:r>
              <a:rPr lang="en-US" sz="2899" u="sng" dirty="0">
                <a:solidFill>
                  <a:srgbClr val="000000"/>
                </a:solidFill>
                <a:latin typeface="Lato"/>
                <a:ea typeface="Lato"/>
                <a:cs typeface="Lato"/>
                <a:sym typeface="Lato"/>
              </a:rPr>
              <a:t>________________ </a:t>
            </a:r>
            <a:r>
              <a:rPr lang="en-US" sz="2899" dirty="0">
                <a:solidFill>
                  <a:srgbClr val="000000"/>
                </a:solidFill>
                <a:latin typeface="Lato"/>
                <a:ea typeface="Lato"/>
                <a:cs typeface="Lato"/>
                <a:sym typeface="Lato"/>
              </a:rPr>
              <a:t>and solve </a:t>
            </a:r>
            <a:r>
              <a:rPr lang="en-US" sz="2899" u="sng" dirty="0">
                <a:solidFill>
                  <a:srgbClr val="000000"/>
                </a:solidFill>
                <a:latin typeface="Lato"/>
                <a:ea typeface="Lato"/>
                <a:cs typeface="Lato"/>
                <a:sym typeface="Lato"/>
              </a:rPr>
              <a:t>__________________.</a:t>
            </a:r>
          </a:p>
        </p:txBody>
      </p:sp>
      <p:sp>
        <p:nvSpPr>
          <p:cNvPr id="32" name="TextBox 32"/>
          <p:cNvSpPr txBox="1"/>
          <p:nvPr/>
        </p:nvSpPr>
        <p:spPr>
          <a:xfrm>
            <a:off x="815721" y="2968250"/>
            <a:ext cx="2371943" cy="323935"/>
          </a:xfrm>
          <a:prstGeom prst="rect">
            <a:avLst/>
          </a:prstGeom>
        </p:spPr>
        <p:txBody>
          <a:bodyPr lIns="0" tIns="0" rIns="0" bIns="0" rtlCol="0" anchor="t">
            <a:spAutoFit/>
          </a:bodyPr>
          <a:lstStyle/>
          <a:p>
            <a:pPr algn="ctr">
              <a:lnSpc>
                <a:spcPts val="2800"/>
              </a:lnSpc>
            </a:pPr>
            <a:r>
              <a:rPr lang="en-US" sz="2000" b="1" spc="232">
                <a:solidFill>
                  <a:srgbClr val="000000"/>
                </a:solidFill>
                <a:latin typeface="Lato Bold"/>
                <a:ea typeface="Lato Bold"/>
                <a:cs typeface="Lato Bold"/>
                <a:sym typeface="Lato Bold"/>
              </a:rPr>
              <a:t>Curiosity</a:t>
            </a:r>
          </a:p>
        </p:txBody>
      </p:sp>
      <p:sp>
        <p:nvSpPr>
          <p:cNvPr id="33" name="TextBox 33"/>
          <p:cNvSpPr txBox="1"/>
          <p:nvPr/>
        </p:nvSpPr>
        <p:spPr>
          <a:xfrm>
            <a:off x="968268" y="4871109"/>
            <a:ext cx="2066849" cy="336311"/>
          </a:xfrm>
          <a:prstGeom prst="rect">
            <a:avLst/>
          </a:prstGeom>
        </p:spPr>
        <p:txBody>
          <a:bodyPr lIns="0" tIns="0" rIns="0" bIns="0" rtlCol="0" anchor="t">
            <a:spAutoFit/>
          </a:bodyPr>
          <a:lstStyle/>
          <a:p>
            <a:pPr algn="ctr">
              <a:lnSpc>
                <a:spcPts val="2940"/>
              </a:lnSpc>
            </a:pPr>
            <a:r>
              <a:rPr lang="en-US" sz="2100" b="1" spc="243">
                <a:solidFill>
                  <a:srgbClr val="000000"/>
                </a:solidFill>
                <a:latin typeface="Lato Bold"/>
                <a:ea typeface="Lato Bold"/>
                <a:cs typeface="Lato Bold"/>
                <a:sym typeface="Lato Bold"/>
              </a:rPr>
              <a:t>Creativity</a:t>
            </a:r>
          </a:p>
        </p:txBody>
      </p:sp>
      <p:sp>
        <p:nvSpPr>
          <p:cNvPr id="34" name="TextBox 34"/>
          <p:cNvSpPr txBox="1"/>
          <p:nvPr/>
        </p:nvSpPr>
        <p:spPr>
          <a:xfrm>
            <a:off x="1048473" y="6865817"/>
            <a:ext cx="2066849" cy="336311"/>
          </a:xfrm>
          <a:prstGeom prst="rect">
            <a:avLst/>
          </a:prstGeom>
        </p:spPr>
        <p:txBody>
          <a:bodyPr lIns="0" tIns="0" rIns="0" bIns="0" rtlCol="0" anchor="t">
            <a:spAutoFit/>
          </a:bodyPr>
          <a:lstStyle/>
          <a:p>
            <a:pPr algn="ctr">
              <a:lnSpc>
                <a:spcPts val="2940"/>
              </a:lnSpc>
            </a:pPr>
            <a:r>
              <a:rPr lang="en-US" sz="2100" b="1" spc="243">
                <a:solidFill>
                  <a:srgbClr val="000000"/>
                </a:solidFill>
                <a:latin typeface="Lato Bold"/>
                <a:ea typeface="Lato Bold"/>
                <a:cs typeface="Lato Bold"/>
                <a:sym typeface="Lato Bold"/>
              </a:rPr>
              <a:t>Sense Making</a:t>
            </a:r>
          </a:p>
        </p:txBody>
      </p:sp>
      <p:sp>
        <p:nvSpPr>
          <p:cNvPr id="35" name="Freeform 35"/>
          <p:cNvSpPr/>
          <p:nvPr/>
        </p:nvSpPr>
        <p:spPr>
          <a:xfrm>
            <a:off x="16232227" y="-747473"/>
            <a:ext cx="2786672" cy="2424404"/>
          </a:xfrm>
          <a:custGeom>
            <a:avLst/>
            <a:gdLst/>
            <a:ahLst/>
            <a:cxnLst/>
            <a:rect l="l" t="t" r="r" b="b"/>
            <a:pathLst>
              <a:path w="2786672" h="2424404">
                <a:moveTo>
                  <a:pt x="0" y="0"/>
                </a:moveTo>
                <a:lnTo>
                  <a:pt x="2786672" y="0"/>
                </a:lnTo>
                <a:lnTo>
                  <a:pt x="2786672" y="2424404"/>
                </a:lnTo>
                <a:lnTo>
                  <a:pt x="0" y="2424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6" name="Freeform 36"/>
          <p:cNvSpPr/>
          <p:nvPr/>
        </p:nvSpPr>
        <p:spPr>
          <a:xfrm flipH="1">
            <a:off x="-676101" y="-747474"/>
            <a:ext cx="2786672" cy="2424404"/>
          </a:xfrm>
          <a:custGeom>
            <a:avLst/>
            <a:gdLst/>
            <a:ahLst/>
            <a:cxnLst/>
            <a:rect l="l" t="t" r="r" b="b"/>
            <a:pathLst>
              <a:path w="2786672" h="2424404">
                <a:moveTo>
                  <a:pt x="2786672" y="0"/>
                </a:moveTo>
                <a:lnTo>
                  <a:pt x="0" y="0"/>
                </a:lnTo>
                <a:lnTo>
                  <a:pt x="0" y="2424404"/>
                </a:lnTo>
                <a:lnTo>
                  <a:pt x="2786672" y="2424404"/>
                </a:lnTo>
                <a:lnTo>
                  <a:pt x="278667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7" name="Freeform 37"/>
          <p:cNvSpPr/>
          <p:nvPr/>
        </p:nvSpPr>
        <p:spPr>
          <a:xfrm rot="1390253">
            <a:off x="-656831" y="8918335"/>
            <a:ext cx="3203258" cy="1557584"/>
          </a:xfrm>
          <a:custGeom>
            <a:avLst/>
            <a:gdLst/>
            <a:ahLst/>
            <a:cxnLst/>
            <a:rect l="l" t="t" r="r" b="b"/>
            <a:pathLst>
              <a:path w="3203258" h="1557584">
                <a:moveTo>
                  <a:pt x="0" y="0"/>
                </a:moveTo>
                <a:lnTo>
                  <a:pt x="3203258" y="0"/>
                </a:lnTo>
                <a:lnTo>
                  <a:pt x="3203258" y="1557584"/>
                </a:lnTo>
                <a:lnTo>
                  <a:pt x="0" y="15575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8" name="TextBox 38"/>
          <p:cNvSpPr txBox="1"/>
          <p:nvPr/>
        </p:nvSpPr>
        <p:spPr>
          <a:xfrm>
            <a:off x="882530" y="8841251"/>
            <a:ext cx="2318525" cy="311560"/>
          </a:xfrm>
          <a:prstGeom prst="rect">
            <a:avLst/>
          </a:prstGeom>
        </p:spPr>
        <p:txBody>
          <a:bodyPr wrap="square" lIns="0" tIns="0" rIns="0" bIns="0" rtlCol="0" anchor="t">
            <a:spAutoFit/>
          </a:bodyPr>
          <a:lstStyle/>
          <a:p>
            <a:pPr algn="ctr">
              <a:lnSpc>
                <a:spcPts val="2660"/>
              </a:lnSpc>
            </a:pPr>
            <a:r>
              <a:rPr lang="en-US" sz="1900" b="1" spc="220" dirty="0">
                <a:solidFill>
                  <a:srgbClr val="000000"/>
                </a:solidFill>
                <a:latin typeface="Lato Bold"/>
                <a:ea typeface="Lato Bold"/>
                <a:cs typeface="Lato Bold"/>
                <a:sym typeface="Lato Bold"/>
              </a:rPr>
              <a:t>Critical Thinking</a:t>
            </a:r>
          </a:p>
        </p:txBody>
      </p:sp>
      <p:sp>
        <p:nvSpPr>
          <p:cNvPr id="39" name="Freeform 39"/>
          <p:cNvSpPr/>
          <p:nvPr/>
        </p:nvSpPr>
        <p:spPr>
          <a:xfrm rot="-1202236">
            <a:off x="16250855" y="9160800"/>
            <a:ext cx="2681175" cy="1303721"/>
          </a:xfrm>
          <a:custGeom>
            <a:avLst/>
            <a:gdLst/>
            <a:ahLst/>
            <a:cxnLst/>
            <a:rect l="l" t="t" r="r" b="b"/>
            <a:pathLst>
              <a:path w="2681175" h="1303721">
                <a:moveTo>
                  <a:pt x="0" y="0"/>
                </a:moveTo>
                <a:lnTo>
                  <a:pt x="2681175" y="0"/>
                </a:lnTo>
                <a:lnTo>
                  <a:pt x="2681175" y="1303722"/>
                </a:lnTo>
                <a:lnTo>
                  <a:pt x="0" y="13037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0" name="TextBox 40"/>
          <p:cNvSpPr txBox="1"/>
          <p:nvPr/>
        </p:nvSpPr>
        <p:spPr>
          <a:xfrm>
            <a:off x="4017691" y="9115312"/>
            <a:ext cx="10285239" cy="473528"/>
          </a:xfrm>
          <a:prstGeom prst="rect">
            <a:avLst/>
          </a:prstGeom>
        </p:spPr>
        <p:txBody>
          <a:bodyPr lIns="0" tIns="0" rIns="0" bIns="0" rtlCol="0" anchor="t">
            <a:spAutoFit/>
          </a:bodyPr>
          <a:lstStyle/>
          <a:p>
            <a:pPr>
              <a:lnSpc>
                <a:spcPts val="4059"/>
              </a:lnSpc>
            </a:pPr>
            <a:r>
              <a:rPr lang="en-US" sz="2899">
                <a:solidFill>
                  <a:srgbClr val="000000"/>
                </a:solidFill>
                <a:latin typeface="Lato"/>
                <a:ea typeface="Lato"/>
                <a:cs typeface="Lato"/>
                <a:sym typeface="Lato"/>
              </a:rPr>
              <a:t>Imagination    Information     Opinions      Learn      Problems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2368815" y="7200900"/>
            <a:ext cx="6454588" cy="4114800"/>
          </a:xfrm>
          <a:custGeom>
            <a:avLst/>
            <a:gdLst/>
            <a:ahLst/>
            <a:cxnLst/>
            <a:rect l="l" t="t" r="r" b="b"/>
            <a:pathLst>
              <a:path w="6454588" h="4114800">
                <a:moveTo>
                  <a:pt x="0" y="0"/>
                </a:moveTo>
                <a:lnTo>
                  <a:pt x="6454589" y="0"/>
                </a:lnTo>
                <a:lnTo>
                  <a:pt x="645458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grpSp>
        <p:nvGrpSpPr>
          <p:cNvPr id="4" name="Group 4"/>
          <p:cNvGrpSpPr/>
          <p:nvPr/>
        </p:nvGrpSpPr>
        <p:grpSpPr>
          <a:xfrm>
            <a:off x="1554163" y="4887558"/>
            <a:ext cx="7289219" cy="4370743"/>
            <a:chOff x="0" y="0"/>
            <a:chExt cx="2199842" cy="1319063"/>
          </a:xfrm>
        </p:grpSpPr>
        <p:sp>
          <p:nvSpPr>
            <p:cNvPr id="5" name="Freeform 5"/>
            <p:cNvSpPr/>
            <p:nvPr/>
          </p:nvSpPr>
          <p:spPr>
            <a:xfrm>
              <a:off x="0" y="0"/>
              <a:ext cx="2199842" cy="1319063"/>
            </a:xfrm>
            <a:custGeom>
              <a:avLst/>
              <a:gdLst/>
              <a:ahLst/>
              <a:cxnLst/>
              <a:rect l="l" t="t" r="r" b="b"/>
              <a:pathLst>
                <a:path w="2199842" h="1319063">
                  <a:moveTo>
                    <a:pt x="75409" y="0"/>
                  </a:moveTo>
                  <a:lnTo>
                    <a:pt x="2124433" y="0"/>
                  </a:lnTo>
                  <a:cubicBezTo>
                    <a:pt x="2166080" y="0"/>
                    <a:pt x="2199842" y="33762"/>
                    <a:pt x="2199842" y="75409"/>
                  </a:cubicBezTo>
                  <a:lnTo>
                    <a:pt x="2199842" y="1243654"/>
                  </a:lnTo>
                  <a:cubicBezTo>
                    <a:pt x="2199842" y="1263654"/>
                    <a:pt x="2191897" y="1282834"/>
                    <a:pt x="2177755" y="1296977"/>
                  </a:cubicBezTo>
                  <a:cubicBezTo>
                    <a:pt x="2163613" y="1311119"/>
                    <a:pt x="2144433" y="1319063"/>
                    <a:pt x="2124433" y="1319063"/>
                  </a:cubicBezTo>
                  <a:lnTo>
                    <a:pt x="75409" y="1319063"/>
                  </a:lnTo>
                  <a:cubicBezTo>
                    <a:pt x="55410" y="1319063"/>
                    <a:pt x="36229" y="1311119"/>
                    <a:pt x="22087" y="1296977"/>
                  </a:cubicBezTo>
                  <a:cubicBezTo>
                    <a:pt x="7945" y="1282834"/>
                    <a:pt x="0" y="1263654"/>
                    <a:pt x="0" y="1243654"/>
                  </a:cubicBezTo>
                  <a:lnTo>
                    <a:pt x="0" y="75409"/>
                  </a:lnTo>
                  <a:cubicBezTo>
                    <a:pt x="0" y="55410"/>
                    <a:pt x="7945" y="36229"/>
                    <a:pt x="22087" y="22087"/>
                  </a:cubicBezTo>
                  <a:cubicBezTo>
                    <a:pt x="36229" y="7945"/>
                    <a:pt x="55410" y="0"/>
                    <a:pt x="75409" y="0"/>
                  </a:cubicBezTo>
                  <a:close/>
                </a:path>
              </a:pathLst>
            </a:custGeom>
            <a:solidFill>
              <a:srgbClr val="FFFFFF"/>
            </a:solidFill>
            <a:ln w="190500" cap="rnd">
              <a:solidFill>
                <a:srgbClr val="94D4C6"/>
              </a:solidFill>
              <a:prstDash val="solid"/>
              <a:round/>
            </a:ln>
          </p:spPr>
          <p:txBody>
            <a:bodyPr/>
            <a:lstStyle/>
            <a:p>
              <a:endParaRPr lang="en-GB"/>
            </a:p>
          </p:txBody>
        </p:sp>
        <p:sp>
          <p:nvSpPr>
            <p:cNvPr id="6" name="TextBox 6"/>
            <p:cNvSpPr txBox="1"/>
            <p:nvPr/>
          </p:nvSpPr>
          <p:spPr>
            <a:xfrm>
              <a:off x="0" y="-38100"/>
              <a:ext cx="2199842" cy="135716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857894" y="7200900"/>
            <a:ext cx="6454588" cy="4114800"/>
          </a:xfrm>
          <a:custGeom>
            <a:avLst/>
            <a:gdLst/>
            <a:ahLst/>
            <a:cxnLst/>
            <a:rect l="l" t="t" r="r" b="b"/>
            <a:pathLst>
              <a:path w="6454588" h="4114800">
                <a:moveTo>
                  <a:pt x="0" y="0"/>
                </a:moveTo>
                <a:lnTo>
                  <a:pt x="6454588" y="0"/>
                </a:lnTo>
                <a:lnTo>
                  <a:pt x="64545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grpSp>
        <p:nvGrpSpPr>
          <p:cNvPr id="8" name="Group 8"/>
          <p:cNvGrpSpPr/>
          <p:nvPr/>
        </p:nvGrpSpPr>
        <p:grpSpPr>
          <a:xfrm>
            <a:off x="9420323" y="4887558"/>
            <a:ext cx="7203136" cy="4370743"/>
            <a:chOff x="0" y="0"/>
            <a:chExt cx="2173863" cy="1319063"/>
          </a:xfrm>
        </p:grpSpPr>
        <p:sp>
          <p:nvSpPr>
            <p:cNvPr id="9" name="Freeform 9"/>
            <p:cNvSpPr/>
            <p:nvPr/>
          </p:nvSpPr>
          <p:spPr>
            <a:xfrm>
              <a:off x="0" y="0"/>
              <a:ext cx="2173863" cy="1319063"/>
            </a:xfrm>
            <a:custGeom>
              <a:avLst/>
              <a:gdLst/>
              <a:ahLst/>
              <a:cxnLst/>
              <a:rect l="l" t="t" r="r" b="b"/>
              <a:pathLst>
                <a:path w="2173863" h="1319063">
                  <a:moveTo>
                    <a:pt x="76311" y="0"/>
                  </a:moveTo>
                  <a:lnTo>
                    <a:pt x="2097552" y="0"/>
                  </a:lnTo>
                  <a:cubicBezTo>
                    <a:pt x="2139697" y="0"/>
                    <a:pt x="2173863" y="34165"/>
                    <a:pt x="2173863" y="76311"/>
                  </a:cubicBezTo>
                  <a:lnTo>
                    <a:pt x="2173863" y="1242753"/>
                  </a:lnTo>
                  <a:cubicBezTo>
                    <a:pt x="2173863" y="1284898"/>
                    <a:pt x="2139697" y="1319063"/>
                    <a:pt x="2097552" y="1319063"/>
                  </a:cubicBezTo>
                  <a:lnTo>
                    <a:pt x="76311" y="1319063"/>
                  </a:lnTo>
                  <a:cubicBezTo>
                    <a:pt x="56072" y="1319063"/>
                    <a:pt x="36662" y="1311024"/>
                    <a:pt x="22351" y="1296713"/>
                  </a:cubicBezTo>
                  <a:cubicBezTo>
                    <a:pt x="8040" y="1282402"/>
                    <a:pt x="0" y="1262992"/>
                    <a:pt x="0" y="1242753"/>
                  </a:cubicBezTo>
                  <a:lnTo>
                    <a:pt x="0" y="76311"/>
                  </a:lnTo>
                  <a:cubicBezTo>
                    <a:pt x="0" y="34165"/>
                    <a:pt x="34165" y="0"/>
                    <a:pt x="76311" y="0"/>
                  </a:cubicBezTo>
                  <a:close/>
                </a:path>
              </a:pathLst>
            </a:custGeom>
            <a:solidFill>
              <a:srgbClr val="FFFFFF"/>
            </a:solidFill>
            <a:ln w="190500" cap="rnd">
              <a:solidFill>
                <a:srgbClr val="94D4C6"/>
              </a:solidFill>
              <a:prstDash val="solid"/>
              <a:round/>
            </a:ln>
          </p:spPr>
          <p:txBody>
            <a:bodyPr/>
            <a:lstStyle/>
            <a:p>
              <a:endParaRPr lang="en-GB"/>
            </a:p>
          </p:txBody>
        </p:sp>
        <p:sp>
          <p:nvSpPr>
            <p:cNvPr id="10" name="TextBox 10"/>
            <p:cNvSpPr txBox="1"/>
            <p:nvPr/>
          </p:nvSpPr>
          <p:spPr>
            <a:xfrm>
              <a:off x="0" y="-38100"/>
              <a:ext cx="2173863" cy="135716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093935" y="6106894"/>
            <a:ext cx="6209672" cy="2706844"/>
            <a:chOff x="0" y="0"/>
            <a:chExt cx="1874042" cy="816909"/>
          </a:xfrm>
        </p:grpSpPr>
        <p:sp>
          <p:nvSpPr>
            <p:cNvPr id="12" name="Freeform 12"/>
            <p:cNvSpPr/>
            <p:nvPr/>
          </p:nvSpPr>
          <p:spPr>
            <a:xfrm>
              <a:off x="0" y="0"/>
              <a:ext cx="1874042" cy="816909"/>
            </a:xfrm>
            <a:custGeom>
              <a:avLst/>
              <a:gdLst/>
              <a:ahLst/>
              <a:cxnLst/>
              <a:rect l="l" t="t" r="r" b="b"/>
              <a:pathLst>
                <a:path w="1874042" h="816909">
                  <a:moveTo>
                    <a:pt x="58597" y="0"/>
                  </a:moveTo>
                  <a:lnTo>
                    <a:pt x="1815444" y="0"/>
                  </a:lnTo>
                  <a:cubicBezTo>
                    <a:pt x="1847807" y="0"/>
                    <a:pt x="1874042" y="26235"/>
                    <a:pt x="1874042" y="58597"/>
                  </a:cubicBezTo>
                  <a:lnTo>
                    <a:pt x="1874042" y="758312"/>
                  </a:lnTo>
                  <a:cubicBezTo>
                    <a:pt x="1874042" y="773853"/>
                    <a:pt x="1867868" y="788757"/>
                    <a:pt x="1856879" y="799746"/>
                  </a:cubicBezTo>
                  <a:cubicBezTo>
                    <a:pt x="1845890" y="810736"/>
                    <a:pt x="1830985" y="816909"/>
                    <a:pt x="1815444" y="816909"/>
                  </a:cubicBezTo>
                  <a:lnTo>
                    <a:pt x="58597" y="816909"/>
                  </a:lnTo>
                  <a:cubicBezTo>
                    <a:pt x="43056" y="816909"/>
                    <a:pt x="28152" y="810736"/>
                    <a:pt x="17163" y="799746"/>
                  </a:cubicBezTo>
                  <a:cubicBezTo>
                    <a:pt x="6174" y="788757"/>
                    <a:pt x="0" y="773853"/>
                    <a:pt x="0" y="758312"/>
                  </a:cubicBezTo>
                  <a:lnTo>
                    <a:pt x="0" y="58597"/>
                  </a:lnTo>
                  <a:cubicBezTo>
                    <a:pt x="0" y="43056"/>
                    <a:pt x="6174" y="28152"/>
                    <a:pt x="17163" y="17163"/>
                  </a:cubicBezTo>
                  <a:cubicBezTo>
                    <a:pt x="28152" y="6174"/>
                    <a:pt x="43056" y="0"/>
                    <a:pt x="58597" y="0"/>
                  </a:cubicBezTo>
                  <a:close/>
                </a:path>
              </a:pathLst>
            </a:custGeom>
            <a:solidFill>
              <a:srgbClr val="FFFFFF"/>
            </a:solidFill>
            <a:ln w="47625" cap="rnd">
              <a:solidFill>
                <a:srgbClr val="564159"/>
              </a:solidFill>
              <a:prstDash val="dash"/>
              <a:round/>
            </a:ln>
          </p:spPr>
          <p:txBody>
            <a:bodyPr/>
            <a:lstStyle/>
            <a:p>
              <a:endParaRPr lang="en-GB"/>
            </a:p>
          </p:txBody>
        </p:sp>
        <p:sp>
          <p:nvSpPr>
            <p:cNvPr id="13" name="TextBox 13"/>
            <p:cNvSpPr txBox="1"/>
            <p:nvPr/>
          </p:nvSpPr>
          <p:spPr>
            <a:xfrm>
              <a:off x="0" y="-38100"/>
              <a:ext cx="1874042" cy="85500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917055" y="6106894"/>
            <a:ext cx="6209672" cy="2706844"/>
            <a:chOff x="0" y="0"/>
            <a:chExt cx="1874042" cy="816909"/>
          </a:xfrm>
        </p:grpSpPr>
        <p:sp>
          <p:nvSpPr>
            <p:cNvPr id="15" name="Freeform 15"/>
            <p:cNvSpPr/>
            <p:nvPr/>
          </p:nvSpPr>
          <p:spPr>
            <a:xfrm>
              <a:off x="0" y="0"/>
              <a:ext cx="1874042" cy="816909"/>
            </a:xfrm>
            <a:custGeom>
              <a:avLst/>
              <a:gdLst/>
              <a:ahLst/>
              <a:cxnLst/>
              <a:rect l="l" t="t" r="r" b="b"/>
              <a:pathLst>
                <a:path w="1874042" h="816909">
                  <a:moveTo>
                    <a:pt x="58597" y="0"/>
                  </a:moveTo>
                  <a:lnTo>
                    <a:pt x="1815444" y="0"/>
                  </a:lnTo>
                  <a:cubicBezTo>
                    <a:pt x="1847807" y="0"/>
                    <a:pt x="1874042" y="26235"/>
                    <a:pt x="1874042" y="58597"/>
                  </a:cubicBezTo>
                  <a:lnTo>
                    <a:pt x="1874042" y="758312"/>
                  </a:lnTo>
                  <a:cubicBezTo>
                    <a:pt x="1874042" y="773853"/>
                    <a:pt x="1867868" y="788757"/>
                    <a:pt x="1856879" y="799746"/>
                  </a:cubicBezTo>
                  <a:cubicBezTo>
                    <a:pt x="1845890" y="810736"/>
                    <a:pt x="1830985" y="816909"/>
                    <a:pt x="1815444" y="816909"/>
                  </a:cubicBezTo>
                  <a:lnTo>
                    <a:pt x="58597" y="816909"/>
                  </a:lnTo>
                  <a:cubicBezTo>
                    <a:pt x="43056" y="816909"/>
                    <a:pt x="28152" y="810736"/>
                    <a:pt x="17163" y="799746"/>
                  </a:cubicBezTo>
                  <a:cubicBezTo>
                    <a:pt x="6174" y="788757"/>
                    <a:pt x="0" y="773853"/>
                    <a:pt x="0" y="758312"/>
                  </a:cubicBezTo>
                  <a:lnTo>
                    <a:pt x="0" y="58597"/>
                  </a:lnTo>
                  <a:cubicBezTo>
                    <a:pt x="0" y="43056"/>
                    <a:pt x="6174" y="28152"/>
                    <a:pt x="17163" y="17163"/>
                  </a:cubicBezTo>
                  <a:cubicBezTo>
                    <a:pt x="28152" y="6174"/>
                    <a:pt x="43056" y="0"/>
                    <a:pt x="58597" y="0"/>
                  </a:cubicBezTo>
                  <a:close/>
                </a:path>
              </a:pathLst>
            </a:custGeom>
            <a:solidFill>
              <a:srgbClr val="FFFFFF"/>
            </a:solidFill>
            <a:ln w="47625" cap="rnd">
              <a:solidFill>
                <a:srgbClr val="564159"/>
              </a:solidFill>
              <a:prstDash val="dash"/>
              <a:round/>
            </a:ln>
          </p:spPr>
          <p:txBody>
            <a:bodyPr/>
            <a:lstStyle/>
            <a:p>
              <a:endParaRPr lang="en-GB"/>
            </a:p>
          </p:txBody>
        </p:sp>
        <p:sp>
          <p:nvSpPr>
            <p:cNvPr id="16" name="TextBox 16"/>
            <p:cNvSpPr txBox="1"/>
            <p:nvPr/>
          </p:nvSpPr>
          <p:spPr>
            <a:xfrm>
              <a:off x="0" y="-38100"/>
              <a:ext cx="1874042" cy="855009"/>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0" y="0"/>
            <a:ext cx="18288000" cy="3935059"/>
            <a:chOff x="0" y="0"/>
            <a:chExt cx="4816593" cy="1036394"/>
          </a:xfrm>
        </p:grpSpPr>
        <p:sp>
          <p:nvSpPr>
            <p:cNvPr id="18" name="Freeform 18"/>
            <p:cNvSpPr/>
            <p:nvPr/>
          </p:nvSpPr>
          <p:spPr>
            <a:xfrm>
              <a:off x="0" y="0"/>
              <a:ext cx="4816592" cy="1036394"/>
            </a:xfrm>
            <a:custGeom>
              <a:avLst/>
              <a:gdLst/>
              <a:ahLst/>
              <a:cxnLst/>
              <a:rect l="l" t="t" r="r" b="b"/>
              <a:pathLst>
                <a:path w="4816592" h="1036394">
                  <a:moveTo>
                    <a:pt x="0" y="0"/>
                  </a:moveTo>
                  <a:lnTo>
                    <a:pt x="4816592" y="0"/>
                  </a:lnTo>
                  <a:lnTo>
                    <a:pt x="4816592" y="1036394"/>
                  </a:lnTo>
                  <a:lnTo>
                    <a:pt x="0" y="1036394"/>
                  </a:lnTo>
                  <a:close/>
                </a:path>
              </a:pathLst>
            </a:custGeom>
            <a:solidFill>
              <a:srgbClr val="FFFFFF"/>
            </a:solidFill>
          </p:spPr>
          <p:txBody>
            <a:bodyPr/>
            <a:lstStyle/>
            <a:p>
              <a:endParaRPr lang="en-GB"/>
            </a:p>
          </p:txBody>
        </p:sp>
        <p:sp>
          <p:nvSpPr>
            <p:cNvPr id="19" name="TextBox 19"/>
            <p:cNvSpPr txBox="1"/>
            <p:nvPr/>
          </p:nvSpPr>
          <p:spPr>
            <a:xfrm>
              <a:off x="0" y="-38100"/>
              <a:ext cx="4816593" cy="1074494"/>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0" y="3286607"/>
            <a:ext cx="18288000" cy="791327"/>
            <a:chOff x="0" y="0"/>
            <a:chExt cx="4816593" cy="208415"/>
          </a:xfrm>
        </p:grpSpPr>
        <p:sp>
          <p:nvSpPr>
            <p:cNvPr id="21" name="Freeform 21"/>
            <p:cNvSpPr/>
            <p:nvPr/>
          </p:nvSpPr>
          <p:spPr>
            <a:xfrm>
              <a:off x="0" y="0"/>
              <a:ext cx="4816592" cy="208415"/>
            </a:xfrm>
            <a:custGeom>
              <a:avLst/>
              <a:gdLst/>
              <a:ahLst/>
              <a:cxnLst/>
              <a:rect l="l" t="t" r="r" b="b"/>
              <a:pathLst>
                <a:path w="4816592" h="208415">
                  <a:moveTo>
                    <a:pt x="0" y="0"/>
                  </a:moveTo>
                  <a:lnTo>
                    <a:pt x="4816592" y="0"/>
                  </a:lnTo>
                  <a:lnTo>
                    <a:pt x="4816592" y="208415"/>
                  </a:lnTo>
                  <a:lnTo>
                    <a:pt x="0" y="208415"/>
                  </a:lnTo>
                  <a:close/>
                </a:path>
              </a:pathLst>
            </a:custGeom>
            <a:solidFill>
              <a:srgbClr val="D1A5E6"/>
            </a:solidFill>
          </p:spPr>
          <p:txBody>
            <a:bodyPr/>
            <a:lstStyle/>
            <a:p>
              <a:endParaRPr lang="en-GB"/>
            </a:p>
          </p:txBody>
        </p:sp>
        <p:sp>
          <p:nvSpPr>
            <p:cNvPr id="22" name="TextBox 22"/>
            <p:cNvSpPr txBox="1"/>
            <p:nvPr/>
          </p:nvSpPr>
          <p:spPr>
            <a:xfrm>
              <a:off x="0" y="-38100"/>
              <a:ext cx="4816593" cy="24651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1981447" y="1801096"/>
            <a:ext cx="14325108" cy="833562"/>
          </a:xfrm>
          <a:prstGeom prst="rect">
            <a:avLst/>
          </a:prstGeom>
        </p:spPr>
        <p:txBody>
          <a:bodyPr lIns="0" tIns="0" rIns="0" bIns="0" rtlCol="0" anchor="t">
            <a:spAutoFit/>
          </a:bodyPr>
          <a:lstStyle/>
          <a:p>
            <a:pPr algn="ctr">
              <a:lnSpc>
                <a:spcPts val="6463"/>
              </a:lnSpc>
            </a:pPr>
            <a:r>
              <a:rPr lang="en-US" sz="6399">
                <a:solidFill>
                  <a:srgbClr val="FCB0D7"/>
                </a:solidFill>
                <a:latin typeface="Fredoka"/>
                <a:ea typeface="Fredoka"/>
                <a:cs typeface="Fredoka"/>
                <a:sym typeface="Fredoka"/>
              </a:rPr>
              <a:t>LET’S DIVE DEEPER!</a:t>
            </a:r>
          </a:p>
        </p:txBody>
      </p:sp>
      <p:sp>
        <p:nvSpPr>
          <p:cNvPr id="24" name="TextBox 24"/>
          <p:cNvSpPr txBox="1"/>
          <p:nvPr/>
        </p:nvSpPr>
        <p:spPr>
          <a:xfrm>
            <a:off x="2871851" y="5322689"/>
            <a:ext cx="4653843" cy="336311"/>
          </a:xfrm>
          <a:prstGeom prst="rect">
            <a:avLst/>
          </a:prstGeom>
        </p:spPr>
        <p:txBody>
          <a:bodyPr lIns="0" tIns="0" rIns="0" bIns="0" rtlCol="0" anchor="t">
            <a:spAutoFit/>
          </a:bodyPr>
          <a:lstStyle/>
          <a:p>
            <a:pPr algn="ctr">
              <a:lnSpc>
                <a:spcPts val="2940"/>
              </a:lnSpc>
            </a:pPr>
            <a:r>
              <a:rPr lang="en-US" sz="2100" b="1" spc="243">
                <a:solidFill>
                  <a:srgbClr val="000000"/>
                </a:solidFill>
                <a:latin typeface="Lato Bold"/>
                <a:ea typeface="Lato Bold"/>
                <a:cs typeface="Lato Bold"/>
                <a:sym typeface="Lato Bold"/>
              </a:rPr>
              <a:t>COMMUNICATION 1</a:t>
            </a:r>
          </a:p>
        </p:txBody>
      </p:sp>
      <p:sp>
        <p:nvSpPr>
          <p:cNvPr id="25" name="TextBox 25"/>
          <p:cNvSpPr txBox="1"/>
          <p:nvPr/>
        </p:nvSpPr>
        <p:spPr>
          <a:xfrm>
            <a:off x="10694969" y="5322689"/>
            <a:ext cx="4653843" cy="336311"/>
          </a:xfrm>
          <a:prstGeom prst="rect">
            <a:avLst/>
          </a:prstGeom>
        </p:spPr>
        <p:txBody>
          <a:bodyPr lIns="0" tIns="0" rIns="0" bIns="0" rtlCol="0" anchor="t">
            <a:spAutoFit/>
          </a:bodyPr>
          <a:lstStyle/>
          <a:p>
            <a:pPr algn="ctr">
              <a:lnSpc>
                <a:spcPts val="2940"/>
              </a:lnSpc>
            </a:pPr>
            <a:r>
              <a:rPr lang="en-US" sz="2100" b="1" spc="243">
                <a:solidFill>
                  <a:srgbClr val="000000"/>
                </a:solidFill>
                <a:latin typeface="Lato Bold"/>
                <a:ea typeface="Lato Bold"/>
                <a:cs typeface="Lato Bold"/>
                <a:sym typeface="Lato Bold"/>
              </a:rPr>
              <a:t>COMMUNICATION 2</a:t>
            </a:r>
          </a:p>
        </p:txBody>
      </p:sp>
      <p:sp>
        <p:nvSpPr>
          <p:cNvPr id="26" name="TextBox 26"/>
          <p:cNvSpPr txBox="1"/>
          <p:nvPr/>
        </p:nvSpPr>
        <p:spPr>
          <a:xfrm>
            <a:off x="2420457" y="6593324"/>
            <a:ext cx="5556633" cy="1452001"/>
          </a:xfrm>
          <a:prstGeom prst="rect">
            <a:avLst/>
          </a:prstGeom>
        </p:spPr>
        <p:txBody>
          <a:bodyPr lIns="0" tIns="0" rIns="0" bIns="0" rtlCol="0" anchor="t">
            <a:spAutoFit/>
          </a:bodyPr>
          <a:lstStyle/>
          <a:p>
            <a:pPr algn="ctr">
              <a:lnSpc>
                <a:spcPts val="2940"/>
              </a:lnSpc>
            </a:pPr>
            <a:r>
              <a:rPr lang="en-US" sz="2100">
                <a:solidFill>
                  <a:srgbClr val="000000"/>
                </a:solidFill>
                <a:latin typeface="Lato"/>
                <a:ea typeface="Lato"/>
                <a:cs typeface="Lato"/>
                <a:sym typeface="Lato"/>
              </a:rPr>
              <a:t>Telephone! </a:t>
            </a:r>
          </a:p>
          <a:p>
            <a:pPr algn="ctr">
              <a:lnSpc>
                <a:spcPts val="2940"/>
              </a:lnSpc>
            </a:pPr>
            <a:endParaRPr lang="en-US" sz="2100">
              <a:solidFill>
                <a:srgbClr val="000000"/>
              </a:solidFill>
              <a:latin typeface="Lato"/>
              <a:ea typeface="Lato"/>
              <a:cs typeface="Lato"/>
              <a:sym typeface="Lato"/>
            </a:endParaRPr>
          </a:p>
          <a:p>
            <a:pPr algn="ctr">
              <a:lnSpc>
                <a:spcPts val="2940"/>
              </a:lnSpc>
              <a:spcBef>
                <a:spcPct val="0"/>
              </a:spcBef>
            </a:pPr>
            <a:r>
              <a:rPr lang="en-US" sz="2100">
                <a:solidFill>
                  <a:srgbClr val="000000"/>
                </a:solidFill>
                <a:latin typeface="Lato"/>
                <a:ea typeface="Lato"/>
                <a:cs typeface="Lato"/>
                <a:sym typeface="Lato"/>
              </a:rPr>
              <a:t>Can this whispered phrase reach the end of the class unchanged?</a:t>
            </a:r>
          </a:p>
        </p:txBody>
      </p:sp>
      <p:sp>
        <p:nvSpPr>
          <p:cNvPr id="27" name="TextBox 27"/>
          <p:cNvSpPr txBox="1"/>
          <p:nvPr/>
        </p:nvSpPr>
        <p:spPr>
          <a:xfrm>
            <a:off x="10243574" y="6139198"/>
            <a:ext cx="5556633" cy="2567691"/>
          </a:xfrm>
          <a:prstGeom prst="rect">
            <a:avLst/>
          </a:prstGeom>
        </p:spPr>
        <p:txBody>
          <a:bodyPr lIns="0" tIns="0" rIns="0" bIns="0" rtlCol="0" anchor="t">
            <a:spAutoFit/>
          </a:bodyPr>
          <a:lstStyle/>
          <a:p>
            <a:pPr algn="ctr">
              <a:lnSpc>
                <a:spcPts val="2940"/>
              </a:lnSpc>
            </a:pPr>
            <a:r>
              <a:rPr lang="en-US" sz="2100">
                <a:solidFill>
                  <a:srgbClr val="000000"/>
                </a:solidFill>
                <a:latin typeface="Lato"/>
                <a:ea typeface="Lato"/>
                <a:cs typeface="Lato"/>
                <a:sym typeface="Lato"/>
              </a:rPr>
              <a:t>Finger Maze!</a:t>
            </a:r>
          </a:p>
          <a:p>
            <a:pPr algn="ctr">
              <a:lnSpc>
                <a:spcPts val="2940"/>
              </a:lnSpc>
            </a:pPr>
            <a:endParaRPr lang="en-US" sz="2100">
              <a:solidFill>
                <a:srgbClr val="000000"/>
              </a:solidFill>
              <a:latin typeface="Lato"/>
              <a:ea typeface="Lato"/>
              <a:cs typeface="Lato"/>
              <a:sym typeface="Lato"/>
            </a:endParaRPr>
          </a:p>
          <a:p>
            <a:pPr algn="ctr">
              <a:lnSpc>
                <a:spcPts val="2940"/>
              </a:lnSpc>
            </a:pPr>
            <a:r>
              <a:rPr lang="en-US" sz="2100">
                <a:solidFill>
                  <a:srgbClr val="000000"/>
                </a:solidFill>
                <a:latin typeface="Lato"/>
                <a:ea typeface="Lato"/>
                <a:cs typeface="Lato"/>
                <a:sym typeface="Lato"/>
              </a:rPr>
              <a:t>Using things from your pencil cases, make a small maze for a partner on your table while their eyes are closed! Then instruct their fingers to walk through it without hitting the obstacles.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367056" y="-577148"/>
            <a:ext cx="7242450" cy="4617062"/>
          </a:xfrm>
          <a:custGeom>
            <a:avLst/>
            <a:gdLst/>
            <a:ahLst/>
            <a:cxnLst/>
            <a:rect l="l" t="t" r="r" b="b"/>
            <a:pathLst>
              <a:path w="7242450" h="4617062">
                <a:moveTo>
                  <a:pt x="0" y="0"/>
                </a:moveTo>
                <a:lnTo>
                  <a:pt x="7242450" y="0"/>
                </a:lnTo>
                <a:lnTo>
                  <a:pt x="7242450" y="4617062"/>
                </a:lnTo>
                <a:lnTo>
                  <a:pt x="0" y="461706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2372965" y="6857889"/>
            <a:ext cx="7242451" cy="4617063"/>
          </a:xfrm>
          <a:custGeom>
            <a:avLst/>
            <a:gdLst/>
            <a:ahLst/>
            <a:cxnLst/>
            <a:rect l="l" t="t" r="r" b="b"/>
            <a:pathLst>
              <a:path w="7242450" h="4617062">
                <a:moveTo>
                  <a:pt x="0" y="0"/>
                </a:moveTo>
                <a:lnTo>
                  <a:pt x="7242450" y="0"/>
                </a:lnTo>
                <a:lnTo>
                  <a:pt x="7242450" y="4617062"/>
                </a:lnTo>
                <a:lnTo>
                  <a:pt x="0" y="461706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grpSp>
        <p:nvGrpSpPr>
          <p:cNvPr id="5" name="Group 5"/>
          <p:cNvGrpSpPr/>
          <p:nvPr/>
        </p:nvGrpSpPr>
        <p:grpSpPr>
          <a:xfrm>
            <a:off x="2570468" y="1484214"/>
            <a:ext cx="13423723" cy="7125857"/>
            <a:chOff x="0" y="0"/>
            <a:chExt cx="3625312" cy="1924463"/>
          </a:xfrm>
        </p:grpSpPr>
        <p:sp>
          <p:nvSpPr>
            <p:cNvPr id="6" name="Freeform 6"/>
            <p:cNvSpPr/>
            <p:nvPr/>
          </p:nvSpPr>
          <p:spPr>
            <a:xfrm>
              <a:off x="0" y="0"/>
              <a:ext cx="3625312" cy="1924463"/>
            </a:xfrm>
            <a:custGeom>
              <a:avLst/>
              <a:gdLst/>
              <a:ahLst/>
              <a:cxnLst/>
              <a:rect l="l" t="t" r="r" b="b"/>
              <a:pathLst>
                <a:path w="3625312" h="1924463">
                  <a:moveTo>
                    <a:pt x="32874" y="0"/>
                  </a:moveTo>
                  <a:lnTo>
                    <a:pt x="3592438" y="0"/>
                  </a:lnTo>
                  <a:cubicBezTo>
                    <a:pt x="3610594" y="0"/>
                    <a:pt x="3625312" y="14718"/>
                    <a:pt x="3625312" y="32874"/>
                  </a:cubicBezTo>
                  <a:lnTo>
                    <a:pt x="3625312" y="1891589"/>
                  </a:lnTo>
                  <a:cubicBezTo>
                    <a:pt x="3625312" y="1909745"/>
                    <a:pt x="3610594" y="1924463"/>
                    <a:pt x="3592438" y="1924463"/>
                  </a:cubicBezTo>
                  <a:lnTo>
                    <a:pt x="32874" y="1924463"/>
                  </a:lnTo>
                  <a:cubicBezTo>
                    <a:pt x="14718" y="1924463"/>
                    <a:pt x="0" y="1909745"/>
                    <a:pt x="0" y="1891589"/>
                  </a:cubicBezTo>
                  <a:lnTo>
                    <a:pt x="0" y="32874"/>
                  </a:lnTo>
                  <a:cubicBezTo>
                    <a:pt x="0" y="14718"/>
                    <a:pt x="14718" y="0"/>
                    <a:pt x="32874" y="0"/>
                  </a:cubicBezTo>
                  <a:close/>
                </a:path>
              </a:pathLst>
            </a:custGeom>
            <a:solidFill>
              <a:srgbClr val="FFFFFF"/>
            </a:solidFill>
            <a:ln w="219075" cap="rnd">
              <a:solidFill>
                <a:srgbClr val="D1A5E6"/>
              </a:solidFill>
              <a:prstDash val="solid"/>
              <a:round/>
            </a:ln>
          </p:spPr>
          <p:txBody>
            <a:bodyPr/>
            <a:lstStyle/>
            <a:p>
              <a:endParaRPr lang="en-GB"/>
            </a:p>
          </p:txBody>
        </p:sp>
        <p:sp>
          <p:nvSpPr>
            <p:cNvPr id="7" name="TextBox 7"/>
            <p:cNvSpPr txBox="1"/>
            <p:nvPr/>
          </p:nvSpPr>
          <p:spPr>
            <a:xfrm>
              <a:off x="0" y="-38100"/>
              <a:ext cx="3625312" cy="196256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012016" y="2011155"/>
            <a:ext cx="12386867" cy="6071975"/>
            <a:chOff x="0" y="0"/>
            <a:chExt cx="3345291" cy="1639843"/>
          </a:xfrm>
        </p:grpSpPr>
        <p:sp>
          <p:nvSpPr>
            <p:cNvPr id="9" name="Freeform 9"/>
            <p:cNvSpPr/>
            <p:nvPr/>
          </p:nvSpPr>
          <p:spPr>
            <a:xfrm>
              <a:off x="0" y="0"/>
              <a:ext cx="3345291" cy="1639844"/>
            </a:xfrm>
            <a:custGeom>
              <a:avLst/>
              <a:gdLst/>
              <a:ahLst/>
              <a:cxnLst/>
              <a:rect l="l" t="t" r="r" b="b"/>
              <a:pathLst>
                <a:path w="3345291" h="1639844">
                  <a:moveTo>
                    <a:pt x="24375" y="0"/>
                  </a:moveTo>
                  <a:lnTo>
                    <a:pt x="3320916" y="0"/>
                  </a:lnTo>
                  <a:cubicBezTo>
                    <a:pt x="3334377" y="0"/>
                    <a:pt x="3345291" y="10913"/>
                    <a:pt x="3345291" y="24375"/>
                  </a:cubicBezTo>
                  <a:lnTo>
                    <a:pt x="3345291" y="1615468"/>
                  </a:lnTo>
                  <a:cubicBezTo>
                    <a:pt x="3345291" y="1621933"/>
                    <a:pt x="3342723" y="1628133"/>
                    <a:pt x="3338151" y="1632704"/>
                  </a:cubicBezTo>
                  <a:cubicBezTo>
                    <a:pt x="3333580" y="1637275"/>
                    <a:pt x="3327380" y="1639844"/>
                    <a:pt x="3320916" y="1639844"/>
                  </a:cubicBezTo>
                  <a:lnTo>
                    <a:pt x="24375" y="1639844"/>
                  </a:lnTo>
                  <a:cubicBezTo>
                    <a:pt x="17911" y="1639844"/>
                    <a:pt x="11711" y="1637275"/>
                    <a:pt x="7139" y="1632704"/>
                  </a:cubicBezTo>
                  <a:cubicBezTo>
                    <a:pt x="2568" y="1628133"/>
                    <a:pt x="0" y="1621933"/>
                    <a:pt x="0" y="1615468"/>
                  </a:cubicBezTo>
                  <a:lnTo>
                    <a:pt x="0" y="24375"/>
                  </a:lnTo>
                  <a:cubicBezTo>
                    <a:pt x="0" y="17911"/>
                    <a:pt x="2568" y="11711"/>
                    <a:pt x="7139" y="7139"/>
                  </a:cubicBezTo>
                  <a:cubicBezTo>
                    <a:pt x="11711" y="2568"/>
                    <a:pt x="17911" y="0"/>
                    <a:pt x="24375" y="0"/>
                  </a:cubicBezTo>
                  <a:close/>
                </a:path>
              </a:pathLst>
            </a:custGeom>
            <a:solidFill>
              <a:srgbClr val="000000">
                <a:alpha val="0"/>
              </a:srgbClr>
            </a:solidFill>
            <a:ln w="66675" cap="rnd">
              <a:solidFill>
                <a:srgbClr val="564159"/>
              </a:solidFill>
              <a:prstDash val="dash"/>
              <a:round/>
            </a:ln>
          </p:spPr>
          <p:txBody>
            <a:bodyPr/>
            <a:lstStyle/>
            <a:p>
              <a:endParaRPr lang="en-GB"/>
            </a:p>
          </p:txBody>
        </p:sp>
        <p:sp>
          <p:nvSpPr>
            <p:cNvPr id="10" name="TextBox 10"/>
            <p:cNvSpPr txBox="1"/>
            <p:nvPr/>
          </p:nvSpPr>
          <p:spPr>
            <a:xfrm>
              <a:off x="0" y="-38100"/>
              <a:ext cx="3345291" cy="167794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235523" y="2961418"/>
            <a:ext cx="10093613" cy="936154"/>
          </a:xfrm>
          <a:prstGeom prst="rect">
            <a:avLst/>
          </a:prstGeom>
        </p:spPr>
        <p:txBody>
          <a:bodyPr lIns="0" tIns="0" rIns="0" bIns="0" rtlCol="0" anchor="t">
            <a:spAutoFit/>
          </a:bodyPr>
          <a:lstStyle/>
          <a:p>
            <a:pPr algn="ctr">
              <a:lnSpc>
                <a:spcPts val="7326"/>
              </a:lnSpc>
            </a:pPr>
            <a:r>
              <a:rPr lang="en-US" sz="6600" dirty="0">
                <a:solidFill>
                  <a:srgbClr val="FCB0D7"/>
                </a:solidFill>
                <a:latin typeface="Fredoka"/>
                <a:ea typeface="Fredoka"/>
                <a:cs typeface="Fredoka"/>
                <a:sym typeface="Fredoka"/>
              </a:rPr>
              <a:t>CREATIVITY</a:t>
            </a:r>
          </a:p>
        </p:txBody>
      </p:sp>
      <p:sp>
        <p:nvSpPr>
          <p:cNvPr id="12" name="TextBox 12"/>
          <p:cNvSpPr txBox="1"/>
          <p:nvPr/>
        </p:nvSpPr>
        <p:spPr>
          <a:xfrm>
            <a:off x="4235523" y="5376434"/>
            <a:ext cx="10093613" cy="951671"/>
          </a:xfrm>
          <a:prstGeom prst="rect">
            <a:avLst/>
          </a:prstGeom>
        </p:spPr>
        <p:txBody>
          <a:bodyPr lIns="0" tIns="0" rIns="0" bIns="0" rtlCol="0" anchor="t">
            <a:spAutoFit/>
          </a:bodyPr>
          <a:lstStyle/>
          <a:p>
            <a:pPr algn="ctr">
              <a:lnSpc>
                <a:spcPts val="3919"/>
              </a:lnSpc>
            </a:pPr>
            <a:r>
              <a:rPr lang="en-US" sz="2799" b="1">
                <a:solidFill>
                  <a:srgbClr val="000000"/>
                </a:solidFill>
                <a:latin typeface="Lato Bold"/>
                <a:ea typeface="Lato Bold"/>
                <a:cs typeface="Lato Bold"/>
                <a:sym typeface="Lato Bold"/>
              </a:rPr>
              <a:t>Let’s see how good we are at thinking outside the box with this shape challenge.</a:t>
            </a:r>
          </a:p>
        </p:txBody>
      </p:sp>
      <p:sp>
        <p:nvSpPr>
          <p:cNvPr id="13" name="Freeform 13"/>
          <p:cNvSpPr/>
          <p:nvPr/>
        </p:nvSpPr>
        <p:spPr>
          <a:xfrm>
            <a:off x="-532503" y="8610070"/>
            <a:ext cx="2786672" cy="2424404"/>
          </a:xfrm>
          <a:custGeom>
            <a:avLst/>
            <a:gdLst/>
            <a:ahLst/>
            <a:cxnLst/>
            <a:rect l="l" t="t" r="r" b="b"/>
            <a:pathLst>
              <a:path w="2786672" h="2424404">
                <a:moveTo>
                  <a:pt x="0" y="0"/>
                </a:moveTo>
                <a:lnTo>
                  <a:pt x="2786672" y="0"/>
                </a:lnTo>
                <a:lnTo>
                  <a:pt x="2786672" y="2424404"/>
                </a:lnTo>
                <a:lnTo>
                  <a:pt x="0" y="2424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Freeform 14"/>
          <p:cNvSpPr/>
          <p:nvPr/>
        </p:nvSpPr>
        <p:spPr>
          <a:xfrm rot="-492844">
            <a:off x="1190077" y="8002248"/>
            <a:ext cx="1777315" cy="2512104"/>
          </a:xfrm>
          <a:custGeom>
            <a:avLst/>
            <a:gdLst/>
            <a:ahLst/>
            <a:cxnLst/>
            <a:rect l="l" t="t" r="r" b="b"/>
            <a:pathLst>
              <a:path w="1777314" h="2512104">
                <a:moveTo>
                  <a:pt x="0" y="0"/>
                </a:moveTo>
                <a:lnTo>
                  <a:pt x="1777314" y="0"/>
                </a:lnTo>
                <a:lnTo>
                  <a:pt x="1777314" y="2512104"/>
                </a:lnTo>
                <a:lnTo>
                  <a:pt x="0" y="2512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Freeform 15"/>
          <p:cNvSpPr/>
          <p:nvPr/>
        </p:nvSpPr>
        <p:spPr>
          <a:xfrm>
            <a:off x="16232227" y="-747473"/>
            <a:ext cx="2786672" cy="2424404"/>
          </a:xfrm>
          <a:custGeom>
            <a:avLst/>
            <a:gdLst/>
            <a:ahLst/>
            <a:cxnLst/>
            <a:rect l="l" t="t" r="r" b="b"/>
            <a:pathLst>
              <a:path w="2786672" h="2424404">
                <a:moveTo>
                  <a:pt x="0" y="0"/>
                </a:moveTo>
                <a:lnTo>
                  <a:pt x="2786672" y="0"/>
                </a:lnTo>
                <a:lnTo>
                  <a:pt x="2786672" y="2424404"/>
                </a:lnTo>
                <a:lnTo>
                  <a:pt x="0" y="2424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flipH="1">
            <a:off x="15799254" y="378029"/>
            <a:ext cx="1769821" cy="1982993"/>
          </a:xfrm>
          <a:custGeom>
            <a:avLst/>
            <a:gdLst/>
            <a:ahLst/>
            <a:cxnLst/>
            <a:rect l="l" t="t" r="r" b="b"/>
            <a:pathLst>
              <a:path w="1769821" h="1982993">
                <a:moveTo>
                  <a:pt x="1769821" y="0"/>
                </a:moveTo>
                <a:lnTo>
                  <a:pt x="0" y="0"/>
                </a:lnTo>
                <a:lnTo>
                  <a:pt x="0" y="1982993"/>
                </a:lnTo>
                <a:lnTo>
                  <a:pt x="1769821" y="1982993"/>
                </a:lnTo>
                <a:lnTo>
                  <a:pt x="176982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7" name="Freeform 17"/>
          <p:cNvSpPr/>
          <p:nvPr/>
        </p:nvSpPr>
        <p:spPr>
          <a:xfrm>
            <a:off x="1974886" y="1241236"/>
            <a:ext cx="2260637" cy="1966755"/>
          </a:xfrm>
          <a:custGeom>
            <a:avLst/>
            <a:gdLst/>
            <a:ahLst/>
            <a:cxnLst/>
            <a:rect l="l" t="t" r="r" b="b"/>
            <a:pathLst>
              <a:path w="2260637" h="1966754">
                <a:moveTo>
                  <a:pt x="0" y="0"/>
                </a:moveTo>
                <a:lnTo>
                  <a:pt x="2260637" y="0"/>
                </a:lnTo>
                <a:lnTo>
                  <a:pt x="2260637" y="1966754"/>
                </a:lnTo>
                <a:lnTo>
                  <a:pt x="0" y="196675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18" name="Freeform 18"/>
          <p:cNvSpPr/>
          <p:nvPr/>
        </p:nvSpPr>
        <p:spPr>
          <a:xfrm>
            <a:off x="14623133" y="7292661"/>
            <a:ext cx="1609095" cy="1580936"/>
          </a:xfrm>
          <a:custGeom>
            <a:avLst/>
            <a:gdLst/>
            <a:ahLst/>
            <a:cxnLst/>
            <a:rect l="l" t="t" r="r" b="b"/>
            <a:pathLst>
              <a:path w="1609095" h="1580936">
                <a:moveTo>
                  <a:pt x="0" y="0"/>
                </a:moveTo>
                <a:lnTo>
                  <a:pt x="1609095" y="0"/>
                </a:lnTo>
                <a:lnTo>
                  <a:pt x="1609095" y="1580936"/>
                </a:lnTo>
                <a:lnTo>
                  <a:pt x="0" y="15809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3159978"/>
            <a:ext cx="18288000" cy="7127023"/>
            <a:chOff x="0" y="0"/>
            <a:chExt cx="4816593" cy="1877076"/>
          </a:xfrm>
        </p:grpSpPr>
        <p:sp>
          <p:nvSpPr>
            <p:cNvPr id="4" name="Freeform 4"/>
            <p:cNvSpPr/>
            <p:nvPr/>
          </p:nvSpPr>
          <p:spPr>
            <a:xfrm>
              <a:off x="0" y="0"/>
              <a:ext cx="4816592" cy="1877076"/>
            </a:xfrm>
            <a:custGeom>
              <a:avLst/>
              <a:gdLst/>
              <a:ahLst/>
              <a:cxnLst/>
              <a:rect l="l" t="t" r="r" b="b"/>
              <a:pathLst>
                <a:path w="4816592" h="1877076">
                  <a:moveTo>
                    <a:pt x="0" y="0"/>
                  </a:moveTo>
                  <a:lnTo>
                    <a:pt x="4816592" y="0"/>
                  </a:lnTo>
                  <a:lnTo>
                    <a:pt x="4816592" y="1877076"/>
                  </a:lnTo>
                  <a:lnTo>
                    <a:pt x="0" y="1877076"/>
                  </a:lnTo>
                  <a:close/>
                </a:path>
              </a:pathLst>
            </a:custGeom>
            <a:solidFill>
              <a:srgbClr val="FFFFFF"/>
            </a:solidFill>
          </p:spPr>
          <p:txBody>
            <a:bodyPr/>
            <a:lstStyle/>
            <a:p>
              <a:endParaRPr lang="en-GB"/>
            </a:p>
          </p:txBody>
        </p:sp>
        <p:sp>
          <p:nvSpPr>
            <p:cNvPr id="5" name="TextBox 5"/>
            <p:cNvSpPr txBox="1"/>
            <p:nvPr/>
          </p:nvSpPr>
          <p:spPr>
            <a:xfrm>
              <a:off x="0" y="-38100"/>
              <a:ext cx="4816593" cy="191517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2368653"/>
            <a:ext cx="18288000" cy="791327"/>
            <a:chOff x="0" y="0"/>
            <a:chExt cx="4816593" cy="208415"/>
          </a:xfrm>
        </p:grpSpPr>
        <p:sp>
          <p:nvSpPr>
            <p:cNvPr id="7" name="Freeform 7"/>
            <p:cNvSpPr/>
            <p:nvPr/>
          </p:nvSpPr>
          <p:spPr>
            <a:xfrm>
              <a:off x="0" y="0"/>
              <a:ext cx="4816592" cy="208415"/>
            </a:xfrm>
            <a:custGeom>
              <a:avLst/>
              <a:gdLst/>
              <a:ahLst/>
              <a:cxnLst/>
              <a:rect l="l" t="t" r="r" b="b"/>
              <a:pathLst>
                <a:path w="4816592" h="208415">
                  <a:moveTo>
                    <a:pt x="0" y="0"/>
                  </a:moveTo>
                  <a:lnTo>
                    <a:pt x="4816592" y="0"/>
                  </a:lnTo>
                  <a:lnTo>
                    <a:pt x="4816592" y="208415"/>
                  </a:lnTo>
                  <a:lnTo>
                    <a:pt x="0" y="208415"/>
                  </a:lnTo>
                  <a:close/>
                </a:path>
              </a:pathLst>
            </a:custGeom>
            <a:solidFill>
              <a:srgbClr val="D1A5E6"/>
            </a:solidFill>
          </p:spPr>
          <p:txBody>
            <a:bodyPr/>
            <a:lstStyle/>
            <a:p>
              <a:endParaRPr lang="en-GB"/>
            </a:p>
          </p:txBody>
        </p:sp>
        <p:sp>
          <p:nvSpPr>
            <p:cNvPr id="8" name="TextBox 8"/>
            <p:cNvSpPr txBox="1"/>
            <p:nvPr/>
          </p:nvSpPr>
          <p:spPr>
            <a:xfrm>
              <a:off x="0" y="-38100"/>
              <a:ext cx="4816593" cy="24651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653478" y="4300540"/>
            <a:ext cx="12981047" cy="833562"/>
          </a:xfrm>
          <a:prstGeom prst="rect">
            <a:avLst/>
          </a:prstGeom>
        </p:spPr>
        <p:txBody>
          <a:bodyPr lIns="0" tIns="0" rIns="0" bIns="0" rtlCol="0" anchor="t">
            <a:spAutoFit/>
          </a:bodyPr>
          <a:lstStyle/>
          <a:p>
            <a:pPr algn="ctr">
              <a:lnSpc>
                <a:spcPts val="6463"/>
              </a:lnSpc>
            </a:pPr>
            <a:r>
              <a:rPr lang="en-US" sz="6399">
                <a:solidFill>
                  <a:srgbClr val="FCB0D7"/>
                </a:solidFill>
                <a:latin typeface="Fredoka"/>
                <a:ea typeface="Fredoka"/>
                <a:cs typeface="Fredoka"/>
                <a:sym typeface="Fredoka"/>
              </a:rPr>
              <a:t>ADAPTING</a:t>
            </a:r>
          </a:p>
        </p:txBody>
      </p:sp>
      <p:sp>
        <p:nvSpPr>
          <p:cNvPr id="10" name="TextBox 10"/>
          <p:cNvSpPr txBox="1"/>
          <p:nvPr/>
        </p:nvSpPr>
        <p:spPr>
          <a:xfrm>
            <a:off x="3652275" y="5588592"/>
            <a:ext cx="10983452" cy="2828531"/>
          </a:xfrm>
          <a:prstGeom prst="rect">
            <a:avLst/>
          </a:prstGeom>
        </p:spPr>
        <p:txBody>
          <a:bodyPr lIns="0" tIns="0" rIns="0" bIns="0" rtlCol="0" anchor="t">
            <a:spAutoFit/>
          </a:bodyPr>
          <a:lstStyle/>
          <a:p>
            <a:pPr algn="ctr">
              <a:lnSpc>
                <a:spcPts val="4479"/>
              </a:lnSpc>
            </a:pPr>
            <a:r>
              <a:rPr lang="en-US" sz="3199" b="1" dirty="0">
                <a:solidFill>
                  <a:srgbClr val="000000"/>
                </a:solidFill>
                <a:latin typeface="Lato Bold"/>
                <a:ea typeface="Lato Bold"/>
                <a:cs typeface="Lato Bold"/>
                <a:sym typeface="Lato Bold"/>
              </a:rPr>
              <a:t>Can we solve this Wordle game by adapting to new information as we go?</a:t>
            </a:r>
          </a:p>
          <a:p>
            <a:pPr algn="ctr">
              <a:lnSpc>
                <a:spcPts val="4479"/>
              </a:lnSpc>
            </a:pPr>
            <a:endParaRPr lang="en-US" sz="3199" b="1" dirty="0">
              <a:solidFill>
                <a:srgbClr val="000000"/>
              </a:solidFill>
              <a:latin typeface="Lato Bold"/>
              <a:ea typeface="Lato Bold"/>
              <a:cs typeface="Lato Bold"/>
              <a:sym typeface="Lato Bold"/>
            </a:endParaRPr>
          </a:p>
          <a:p>
            <a:pPr algn="ctr">
              <a:lnSpc>
                <a:spcPts val="4479"/>
              </a:lnSpc>
            </a:pPr>
            <a:r>
              <a:rPr lang="en-GB" sz="3200" dirty="0">
                <a:hlinkClick r:id="rId3"/>
              </a:rPr>
              <a:t>https://www.nytimes.com/games/wordle/index.html</a:t>
            </a:r>
            <a:r>
              <a:rPr lang="en-GB" sz="3200" dirty="0"/>
              <a:t> </a:t>
            </a:r>
          </a:p>
          <a:p>
            <a:pPr algn="ctr">
              <a:lnSpc>
                <a:spcPts val="4479"/>
              </a:lnSpc>
            </a:pPr>
            <a:endParaRPr lang="en-US" sz="3199" b="1" dirty="0">
              <a:solidFill>
                <a:srgbClr val="000000"/>
              </a:solidFill>
              <a:latin typeface="Lato Bold"/>
              <a:ea typeface="Lato Bold"/>
              <a:cs typeface="Lato Bold"/>
              <a:sym typeface="Lato Bold"/>
            </a:endParaRPr>
          </a:p>
        </p:txBody>
      </p:sp>
      <p:sp>
        <p:nvSpPr>
          <p:cNvPr id="11" name="Freeform 11"/>
          <p:cNvSpPr/>
          <p:nvPr/>
        </p:nvSpPr>
        <p:spPr>
          <a:xfrm>
            <a:off x="15235406" y="7890123"/>
            <a:ext cx="3674911" cy="3197172"/>
          </a:xfrm>
          <a:custGeom>
            <a:avLst/>
            <a:gdLst/>
            <a:ahLst/>
            <a:cxnLst/>
            <a:rect l="l" t="t" r="r" b="b"/>
            <a:pathLst>
              <a:path w="3674910" h="3197172">
                <a:moveTo>
                  <a:pt x="0" y="0"/>
                </a:moveTo>
                <a:lnTo>
                  <a:pt x="3674911" y="0"/>
                </a:lnTo>
                <a:lnTo>
                  <a:pt x="3674911" y="3197171"/>
                </a:lnTo>
                <a:lnTo>
                  <a:pt x="0" y="31971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12"/>
          <p:cNvSpPr/>
          <p:nvPr/>
        </p:nvSpPr>
        <p:spPr>
          <a:xfrm>
            <a:off x="-634040" y="7834057"/>
            <a:ext cx="3739352" cy="3253236"/>
          </a:xfrm>
          <a:custGeom>
            <a:avLst/>
            <a:gdLst/>
            <a:ahLst/>
            <a:cxnLst/>
            <a:rect l="l" t="t" r="r" b="b"/>
            <a:pathLst>
              <a:path w="3739352" h="3253236">
                <a:moveTo>
                  <a:pt x="0" y="0"/>
                </a:moveTo>
                <a:lnTo>
                  <a:pt x="3739352" y="0"/>
                </a:lnTo>
                <a:lnTo>
                  <a:pt x="3739352" y="3253236"/>
                </a:lnTo>
                <a:lnTo>
                  <a:pt x="0" y="3253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686967" y="7890121"/>
            <a:ext cx="1421484" cy="1368179"/>
          </a:xfrm>
          <a:custGeom>
            <a:avLst/>
            <a:gdLst/>
            <a:ahLst/>
            <a:cxnLst/>
            <a:rect l="l" t="t" r="r" b="b"/>
            <a:pathLst>
              <a:path w="1421484" h="1368178">
                <a:moveTo>
                  <a:pt x="0" y="0"/>
                </a:moveTo>
                <a:lnTo>
                  <a:pt x="1421484" y="0"/>
                </a:lnTo>
                <a:lnTo>
                  <a:pt x="1421484" y="1368178"/>
                </a:lnTo>
                <a:lnTo>
                  <a:pt x="0" y="13681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a:off x="15179551" y="8092497"/>
            <a:ext cx="1421484" cy="1368179"/>
          </a:xfrm>
          <a:custGeom>
            <a:avLst/>
            <a:gdLst/>
            <a:ahLst/>
            <a:cxnLst/>
            <a:rect l="l" t="t" r="r" b="b"/>
            <a:pathLst>
              <a:path w="1421484" h="1368178">
                <a:moveTo>
                  <a:pt x="0" y="0"/>
                </a:moveTo>
                <a:lnTo>
                  <a:pt x="1421484" y="0"/>
                </a:lnTo>
                <a:lnTo>
                  <a:pt x="1421484" y="1368178"/>
                </a:lnTo>
                <a:lnTo>
                  <a:pt x="0" y="13681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1175</Words>
  <Application>Microsoft Office PowerPoint</Application>
  <PresentationFormat>Custom</PresentationFormat>
  <Paragraphs>144</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Lilita One</vt:lpstr>
      <vt:lpstr>Playwrite US Trad</vt:lpstr>
      <vt:lpstr>Canva Sans</vt:lpstr>
      <vt:lpstr>Calibri</vt:lpstr>
      <vt:lpstr>Fredoka</vt:lpstr>
      <vt:lpstr>Lato</vt:lpstr>
      <vt:lpstr>Arial</vt:lpstr>
      <vt:lpstr>Lato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Meta-Skills</dc:title>
  <cp:lastModifiedBy>Carys Mainprize</cp:lastModifiedBy>
  <cp:revision>5</cp:revision>
  <dcterms:created xsi:type="dcterms:W3CDTF">2006-08-16T00:00:00Z</dcterms:created>
  <dcterms:modified xsi:type="dcterms:W3CDTF">2025-12-16T13:07:52Z</dcterms:modified>
  <dc:identifier>DAGzIkFPzCY</dc:identifier>
</cp:coreProperties>
</file>